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9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394"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81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3C387-8B5D-4968-8734-E93FAE4B8D44}" type="datetimeFigureOut">
              <a:rPr lang="en-SG" smtClean="0"/>
              <a:t>19/1/2025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68E1B-3AA8-4456-9463-E821DEAEC78D}" type="slidenum">
              <a:rPr lang="en-SG" smtClean="0"/>
              <a:t>‹#›</a:t>
            </a:fld>
            <a:endParaRPr lang="en-SG"/>
          </a:p>
        </p:txBody>
      </p:sp>
    </p:spTree>
    <p:extLst>
      <p:ext uri="{BB962C8B-B14F-4D97-AF65-F5344CB8AC3E}">
        <p14:creationId xmlns:p14="http://schemas.microsoft.com/office/powerpoint/2010/main" val="251941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D3C2D-D322-4D55-A060-CE310D8F6B5D}" type="datetime1">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5B074-1C2E-498E-97B6-2FF94CBCDC27}" type="datetime1">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7954E-022D-4B72-8AB6-26A351C5CDBF}" type="datetime1">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7CBEA-1ACF-4F6E-99E7-B4A4E22E64DD}" type="datetime1">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86F63-64D5-40E1-86E3-EBB64A256277}" type="datetime1">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FE5DC7-2072-4D26-A777-14D2E6AE6F40}" type="datetime1">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DDCB91-7CB0-4419-A736-77018AE6D719}" type="datetime1">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FA972A-239A-4278-A87D-EFE0EADF322C}" type="datetime1">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2F06A-75B8-487C-863F-113E3BC619DA}" type="datetime1">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795C2-54D5-4218-82CA-B0D22EC55A8B}" type="datetime1">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E782A-2A02-4B3E-AE82-5DCD2CDE1072}" type="datetime1">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F5C9C-8DBB-4BDE-9D65-16C980A8BEEF}" type="datetime1">
              <a:rPr lang="en-US" smtClean="0"/>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DE3677-0AF5-094D-212A-5C88C6A71B85}"/>
              </a:ext>
            </a:extLst>
          </p:cNvPr>
          <p:cNvPicPr>
            <a:picLocks noChangeAspect="1"/>
          </p:cNvPicPr>
          <p:nvPr/>
        </p:nvPicPr>
        <p:blipFill>
          <a:blip r:embed="rId2"/>
          <a:stretch>
            <a:fillRect/>
          </a:stretch>
        </p:blipFill>
        <p:spPr>
          <a:xfrm>
            <a:off x="0" y="0"/>
            <a:ext cx="18372953" cy="10287000"/>
          </a:xfrm>
          <a:prstGeom prst="rect">
            <a:avLst/>
          </a:prstGeom>
        </p:spPr>
      </p:pic>
    </p:spTree>
    <p:extLst>
      <p:ext uri="{BB962C8B-B14F-4D97-AF65-F5344CB8AC3E}">
        <p14:creationId xmlns:p14="http://schemas.microsoft.com/office/powerpoint/2010/main" val="371584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464831" y="1028700"/>
            <a:ext cx="17358337" cy="8229600"/>
            <a:chOff x="0" y="0"/>
            <a:chExt cx="4571743" cy="2167467"/>
          </a:xfrm>
        </p:grpSpPr>
        <p:sp>
          <p:nvSpPr>
            <p:cNvPr id="3" name="Freeform 3"/>
            <p:cNvSpPr/>
            <p:nvPr/>
          </p:nvSpPr>
          <p:spPr>
            <a:xfrm>
              <a:off x="0" y="0"/>
              <a:ext cx="4571743" cy="2167467"/>
            </a:xfrm>
            <a:custGeom>
              <a:avLst/>
              <a:gdLst/>
              <a:ahLst/>
              <a:cxnLst/>
              <a:rect l="l" t="t" r="r" b="b"/>
              <a:pathLst>
                <a:path w="4571743" h="2167467">
                  <a:moveTo>
                    <a:pt x="44601" y="0"/>
                  </a:moveTo>
                  <a:lnTo>
                    <a:pt x="4527142" y="0"/>
                  </a:lnTo>
                  <a:cubicBezTo>
                    <a:pt x="4538971" y="0"/>
                    <a:pt x="4550316" y="4699"/>
                    <a:pt x="4558680" y="13063"/>
                  </a:cubicBezTo>
                  <a:cubicBezTo>
                    <a:pt x="4567044" y="21427"/>
                    <a:pt x="4571743" y="32772"/>
                    <a:pt x="4571743" y="44601"/>
                  </a:cubicBezTo>
                  <a:lnTo>
                    <a:pt x="4571743" y="2122866"/>
                  </a:lnTo>
                  <a:cubicBezTo>
                    <a:pt x="4571743" y="2147498"/>
                    <a:pt x="4551774" y="2167467"/>
                    <a:pt x="4527142" y="2167467"/>
                  </a:cubicBezTo>
                  <a:lnTo>
                    <a:pt x="44601" y="2167467"/>
                  </a:lnTo>
                  <a:cubicBezTo>
                    <a:pt x="19968" y="2167467"/>
                    <a:pt x="0" y="2147498"/>
                    <a:pt x="0" y="2122866"/>
                  </a:cubicBezTo>
                  <a:lnTo>
                    <a:pt x="0" y="44601"/>
                  </a:lnTo>
                  <a:cubicBezTo>
                    <a:pt x="0" y="19968"/>
                    <a:pt x="19968" y="0"/>
                    <a:pt x="44601" y="0"/>
                  </a:cubicBezTo>
                  <a:close/>
                </a:path>
              </a:pathLst>
            </a:custGeom>
            <a:solidFill>
              <a:srgbClr val="ECE5D7"/>
            </a:solidFill>
          </p:spPr>
          <p:txBody>
            <a:bodyPr/>
            <a:lstStyle/>
            <a:p>
              <a:endParaRPr lang="en-SG"/>
            </a:p>
          </p:txBody>
        </p:sp>
        <p:sp>
          <p:nvSpPr>
            <p:cNvPr id="4" name="TextBox 4"/>
            <p:cNvSpPr txBox="1"/>
            <p:nvPr/>
          </p:nvSpPr>
          <p:spPr>
            <a:xfrm>
              <a:off x="0" y="-38100"/>
              <a:ext cx="4571743"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444752" y="1465127"/>
            <a:ext cx="4307177" cy="3758620"/>
          </a:xfrm>
          <a:custGeom>
            <a:avLst/>
            <a:gdLst/>
            <a:ahLst/>
            <a:cxnLst/>
            <a:rect l="l" t="t" r="r" b="b"/>
            <a:pathLst>
              <a:path w="4307177" h="3758620">
                <a:moveTo>
                  <a:pt x="4307177" y="0"/>
                </a:moveTo>
                <a:lnTo>
                  <a:pt x="0" y="0"/>
                </a:lnTo>
                <a:lnTo>
                  <a:pt x="0" y="3758620"/>
                </a:lnTo>
                <a:lnTo>
                  <a:pt x="4307177" y="3758620"/>
                </a:lnTo>
                <a:lnTo>
                  <a:pt x="4307177" y="0"/>
                </a:lnTo>
                <a:close/>
              </a:path>
            </a:pathLst>
          </a:custGeom>
          <a:blipFill>
            <a:blip r:embed="rId2">
              <a:extLst>
                <a:ext uri="{96DAC541-7B7A-43D3-8B79-37D633B846F1}">
                  <asvg:svgBlip xmlns:asvg="http://schemas.microsoft.com/office/drawing/2016/SVG/main" r:embed="rId3"/>
                </a:ext>
              </a:extLst>
            </a:blip>
            <a:stretch>
              <a:fillRect l="-85104" t="-198584"/>
            </a:stretch>
          </a:blipFill>
        </p:spPr>
        <p:txBody>
          <a:bodyPr/>
          <a:lstStyle/>
          <a:p>
            <a:endParaRPr lang="en-SG"/>
          </a:p>
        </p:txBody>
      </p:sp>
      <p:sp>
        <p:nvSpPr>
          <p:cNvPr id="6" name="Freeform 6"/>
          <p:cNvSpPr/>
          <p:nvPr/>
        </p:nvSpPr>
        <p:spPr>
          <a:xfrm rot="5400000">
            <a:off x="741607" y="5475449"/>
            <a:ext cx="3598126" cy="3643278"/>
          </a:xfrm>
          <a:custGeom>
            <a:avLst/>
            <a:gdLst/>
            <a:ahLst/>
            <a:cxnLst/>
            <a:rect l="l" t="t" r="r" b="b"/>
            <a:pathLst>
              <a:path w="3598126" h="3643278">
                <a:moveTo>
                  <a:pt x="0" y="0"/>
                </a:moveTo>
                <a:lnTo>
                  <a:pt x="3598126" y="0"/>
                </a:lnTo>
                <a:lnTo>
                  <a:pt x="3598126" y="3643279"/>
                </a:lnTo>
                <a:lnTo>
                  <a:pt x="0" y="3643279"/>
                </a:lnTo>
                <a:lnTo>
                  <a:pt x="0" y="0"/>
                </a:lnTo>
                <a:close/>
              </a:path>
            </a:pathLst>
          </a:custGeom>
          <a:blipFill>
            <a:blip r:embed="rId2">
              <a:extLst>
                <a:ext uri="{96DAC541-7B7A-43D3-8B79-37D633B846F1}">
                  <asvg:svgBlip xmlns:asvg="http://schemas.microsoft.com/office/drawing/2016/SVG/main" r:embed="rId3"/>
                </a:ext>
              </a:extLst>
            </a:blip>
            <a:stretch>
              <a:fillRect l="-121132" t="-208037" r="-448"/>
            </a:stretch>
          </a:blipFill>
        </p:spPr>
        <p:txBody>
          <a:bodyPr/>
          <a:lstStyle/>
          <a:p>
            <a:endParaRPr lang="en-SG"/>
          </a:p>
        </p:txBody>
      </p:sp>
      <p:sp>
        <p:nvSpPr>
          <p:cNvPr id="7" name="Freeform 7"/>
          <p:cNvSpPr/>
          <p:nvPr/>
        </p:nvSpPr>
        <p:spPr>
          <a:xfrm rot="5400000" flipV="1">
            <a:off x="13949392" y="5475449"/>
            <a:ext cx="3598126" cy="3643278"/>
          </a:xfrm>
          <a:custGeom>
            <a:avLst/>
            <a:gdLst/>
            <a:ahLst/>
            <a:cxnLst/>
            <a:rect l="l" t="t" r="r" b="b"/>
            <a:pathLst>
              <a:path w="3598126" h="3643278">
                <a:moveTo>
                  <a:pt x="0" y="3643279"/>
                </a:moveTo>
                <a:lnTo>
                  <a:pt x="3598126" y="3643279"/>
                </a:lnTo>
                <a:lnTo>
                  <a:pt x="3598126" y="0"/>
                </a:lnTo>
                <a:lnTo>
                  <a:pt x="0" y="0"/>
                </a:lnTo>
                <a:lnTo>
                  <a:pt x="0" y="3643279"/>
                </a:lnTo>
                <a:close/>
              </a:path>
            </a:pathLst>
          </a:custGeom>
          <a:blipFill>
            <a:blip r:embed="rId2">
              <a:extLst>
                <a:ext uri="{96DAC541-7B7A-43D3-8B79-37D633B846F1}">
                  <asvg:svgBlip xmlns:asvg="http://schemas.microsoft.com/office/drawing/2016/SVG/main" r:embed="rId3"/>
                </a:ext>
              </a:extLst>
            </a:blip>
            <a:stretch>
              <a:fillRect l="-121132" t="-208037" r="-448"/>
            </a:stretch>
          </a:blipFill>
        </p:spPr>
        <p:txBody>
          <a:bodyPr/>
          <a:lstStyle/>
          <a:p>
            <a:endParaRPr lang="en-SG"/>
          </a:p>
        </p:txBody>
      </p:sp>
      <p:sp>
        <p:nvSpPr>
          <p:cNvPr id="8" name="Freeform 8"/>
          <p:cNvSpPr/>
          <p:nvPr/>
        </p:nvSpPr>
        <p:spPr>
          <a:xfrm rot="5400000" flipH="1" flipV="1">
            <a:off x="13537195" y="1465127"/>
            <a:ext cx="4307177" cy="3758620"/>
          </a:xfrm>
          <a:custGeom>
            <a:avLst/>
            <a:gdLst/>
            <a:ahLst/>
            <a:cxnLst/>
            <a:rect l="l" t="t" r="r" b="b"/>
            <a:pathLst>
              <a:path w="4307177" h="3758620">
                <a:moveTo>
                  <a:pt x="4307177" y="3758620"/>
                </a:moveTo>
                <a:lnTo>
                  <a:pt x="0" y="3758620"/>
                </a:lnTo>
                <a:lnTo>
                  <a:pt x="0" y="0"/>
                </a:lnTo>
                <a:lnTo>
                  <a:pt x="4307177" y="0"/>
                </a:lnTo>
                <a:lnTo>
                  <a:pt x="4307177" y="3758620"/>
                </a:lnTo>
                <a:close/>
              </a:path>
            </a:pathLst>
          </a:custGeom>
          <a:blipFill>
            <a:blip r:embed="rId4">
              <a:extLst>
                <a:ext uri="{96DAC541-7B7A-43D3-8B79-37D633B846F1}">
                  <asvg:svgBlip xmlns:asvg="http://schemas.microsoft.com/office/drawing/2016/SVG/main" r:embed="rId5"/>
                </a:ext>
              </a:extLst>
            </a:blip>
            <a:stretch>
              <a:fillRect l="-85104" t="-198584"/>
            </a:stretch>
          </a:blipFill>
        </p:spPr>
        <p:txBody>
          <a:bodyPr/>
          <a:lstStyle/>
          <a:p>
            <a:endParaRPr lang="en-SG"/>
          </a:p>
        </p:txBody>
      </p:sp>
      <p:sp>
        <p:nvSpPr>
          <p:cNvPr id="9" name="Freeform 9"/>
          <p:cNvSpPr/>
          <p:nvPr/>
        </p:nvSpPr>
        <p:spPr>
          <a:xfrm>
            <a:off x="6709207" y="1408887"/>
            <a:ext cx="4869586" cy="3156160"/>
          </a:xfrm>
          <a:custGeom>
            <a:avLst/>
            <a:gdLst/>
            <a:ahLst/>
            <a:cxnLst/>
            <a:rect l="l" t="t" r="r" b="b"/>
            <a:pathLst>
              <a:path w="4869586" h="3156160">
                <a:moveTo>
                  <a:pt x="0" y="0"/>
                </a:moveTo>
                <a:lnTo>
                  <a:pt x="4869586" y="0"/>
                </a:lnTo>
                <a:lnTo>
                  <a:pt x="4869586" y="3156160"/>
                </a:lnTo>
                <a:lnTo>
                  <a:pt x="0" y="3156160"/>
                </a:lnTo>
                <a:lnTo>
                  <a:pt x="0" y="0"/>
                </a:lnTo>
                <a:close/>
              </a:path>
            </a:pathLst>
          </a:custGeom>
          <a:blipFill>
            <a:blip r:embed="rId6">
              <a:extLst>
                <a:ext uri="{96DAC541-7B7A-43D3-8B79-37D633B846F1}">
                  <asvg:svgBlip xmlns:asvg="http://schemas.microsoft.com/office/drawing/2016/SVG/main" r:embed="rId7"/>
                </a:ext>
              </a:extLst>
            </a:blip>
            <a:stretch>
              <a:fillRect b="-30373"/>
            </a:stretch>
          </a:blipFill>
        </p:spPr>
        <p:txBody>
          <a:bodyPr/>
          <a:lstStyle/>
          <a:p>
            <a:endParaRPr lang="en-SG"/>
          </a:p>
        </p:txBody>
      </p:sp>
      <p:sp>
        <p:nvSpPr>
          <p:cNvPr id="10" name="TextBox 10"/>
          <p:cNvSpPr txBox="1"/>
          <p:nvPr/>
        </p:nvSpPr>
        <p:spPr>
          <a:xfrm>
            <a:off x="4728042" y="7668563"/>
            <a:ext cx="8831916" cy="944618"/>
          </a:xfrm>
          <a:prstGeom prst="rect">
            <a:avLst/>
          </a:prstGeom>
        </p:spPr>
        <p:txBody>
          <a:bodyPr lIns="0" tIns="0" rIns="0" bIns="0" rtlCol="0" anchor="t">
            <a:spAutoFit/>
          </a:bodyPr>
          <a:lstStyle/>
          <a:p>
            <a:pPr algn="ctr">
              <a:lnSpc>
                <a:spcPts val="7999"/>
              </a:lnSpc>
            </a:pPr>
            <a:r>
              <a:rPr lang="en-US" sz="6000" b="1" spc="-329" dirty="0">
                <a:solidFill>
                  <a:srgbClr val="C8173C"/>
                </a:solidFill>
                <a:latin typeface="Arial" panose="020B0604020202020204" pitchFamily="34" charset="0"/>
                <a:ea typeface="Bright"/>
                <a:cs typeface="Bright"/>
                <a:sym typeface="Bright"/>
              </a:rPr>
              <a:t>PROVERBS 31:10</a:t>
            </a:r>
          </a:p>
        </p:txBody>
      </p:sp>
      <p:sp>
        <p:nvSpPr>
          <p:cNvPr id="11" name="TextBox 11"/>
          <p:cNvSpPr txBox="1"/>
          <p:nvPr/>
        </p:nvSpPr>
        <p:spPr>
          <a:xfrm>
            <a:off x="3321942" y="5400884"/>
            <a:ext cx="11644116" cy="1440844"/>
          </a:xfrm>
          <a:prstGeom prst="rect">
            <a:avLst/>
          </a:prstGeom>
        </p:spPr>
        <p:txBody>
          <a:bodyPr lIns="0" tIns="0" rIns="0" bIns="0" rtlCol="0" anchor="t">
            <a:spAutoFit/>
          </a:bodyPr>
          <a:lstStyle/>
          <a:p>
            <a:pPr algn="ctr">
              <a:lnSpc>
                <a:spcPts val="5939"/>
              </a:lnSpc>
            </a:pPr>
            <a:r>
              <a:rPr lang="en-US" sz="4000" dirty="0">
                <a:solidFill>
                  <a:srgbClr val="C8173C"/>
                </a:solidFill>
                <a:latin typeface="Arial" panose="020B0604020202020204" pitchFamily="34" charset="0"/>
                <a:ea typeface="EB Garamond"/>
                <a:cs typeface="EB Garamond"/>
                <a:sym typeface="EB Garamond"/>
              </a:rPr>
              <a:t>An excellent wife who can find? </a:t>
            </a:r>
          </a:p>
          <a:p>
            <a:pPr marL="0" lvl="0" indent="0" algn="ctr">
              <a:lnSpc>
                <a:spcPts val="5939"/>
              </a:lnSpc>
            </a:pPr>
            <a:r>
              <a:rPr lang="en-US" sz="4000" dirty="0">
                <a:solidFill>
                  <a:srgbClr val="C8173C"/>
                </a:solidFill>
                <a:latin typeface="Arial" panose="020B0604020202020204" pitchFamily="34" charset="0"/>
                <a:ea typeface="EB Garamond"/>
                <a:cs typeface="EB Garamond"/>
                <a:sym typeface="EB Garamond"/>
              </a:rPr>
              <a:t>She's more precious than jewels.</a:t>
            </a:r>
          </a:p>
        </p:txBody>
      </p:sp>
      <p:sp>
        <p:nvSpPr>
          <p:cNvPr id="13" name="Slide Number Placeholder 6">
            <a:extLst>
              <a:ext uri="{FF2B5EF4-FFF2-40B4-BE49-F238E27FC236}">
                <a16:creationId xmlns:a16="http://schemas.microsoft.com/office/drawing/2014/main" id="{1A6D4DB1-D680-CC7C-320B-C93785A7356C}"/>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Freeform 2"/>
          <p:cNvSpPr/>
          <p:nvPr/>
        </p:nvSpPr>
        <p:spPr>
          <a:xfrm flipH="1">
            <a:off x="235002" y="2226139"/>
            <a:ext cx="10620960" cy="12018059"/>
          </a:xfrm>
          <a:custGeom>
            <a:avLst/>
            <a:gdLst/>
            <a:ahLst/>
            <a:cxnLst/>
            <a:rect l="l" t="t" r="r" b="b"/>
            <a:pathLst>
              <a:path w="10620960" h="12018059">
                <a:moveTo>
                  <a:pt x="10620960" y="0"/>
                </a:moveTo>
                <a:lnTo>
                  <a:pt x="0" y="0"/>
                </a:lnTo>
                <a:lnTo>
                  <a:pt x="0" y="12018059"/>
                </a:lnTo>
                <a:lnTo>
                  <a:pt x="10620960" y="12018059"/>
                </a:lnTo>
                <a:lnTo>
                  <a:pt x="1062096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SG"/>
          </a:p>
        </p:txBody>
      </p:sp>
      <p:grpSp>
        <p:nvGrpSpPr>
          <p:cNvPr id="3" name="Group 3"/>
          <p:cNvGrpSpPr/>
          <p:nvPr/>
        </p:nvGrpSpPr>
        <p:grpSpPr>
          <a:xfrm>
            <a:off x="2151709" y="1864275"/>
            <a:ext cx="14272024" cy="10192950"/>
            <a:chOff x="0" y="0"/>
            <a:chExt cx="720594" cy="514642"/>
          </a:xfrm>
        </p:grpSpPr>
        <p:sp>
          <p:nvSpPr>
            <p:cNvPr id="4" name="Freeform 4"/>
            <p:cNvSpPr/>
            <p:nvPr/>
          </p:nvSpPr>
          <p:spPr>
            <a:xfrm>
              <a:off x="0" y="0"/>
              <a:ext cx="720594" cy="514642"/>
            </a:xfrm>
            <a:custGeom>
              <a:avLst/>
              <a:gdLst/>
              <a:ahLst/>
              <a:cxnLst/>
              <a:rect l="l" t="t" r="r" b="b"/>
              <a:pathLst>
                <a:path w="720594" h="514642">
                  <a:moveTo>
                    <a:pt x="240328" y="19070"/>
                  </a:moveTo>
                  <a:cubicBezTo>
                    <a:pt x="277152" y="7556"/>
                    <a:pt x="319270" y="0"/>
                    <a:pt x="360491" y="0"/>
                  </a:cubicBezTo>
                  <a:cubicBezTo>
                    <a:pt x="401713" y="0"/>
                    <a:pt x="441379" y="6476"/>
                    <a:pt x="477933" y="17990"/>
                  </a:cubicBezTo>
                  <a:cubicBezTo>
                    <a:pt x="478712" y="18350"/>
                    <a:pt x="479489" y="18350"/>
                    <a:pt x="480267" y="18710"/>
                  </a:cubicBezTo>
                  <a:cubicBezTo>
                    <a:pt x="617541" y="64765"/>
                    <a:pt x="718650" y="186379"/>
                    <a:pt x="720594" y="321879"/>
                  </a:cubicBezTo>
                  <a:lnTo>
                    <a:pt x="720594" y="514642"/>
                  </a:lnTo>
                  <a:lnTo>
                    <a:pt x="0" y="514642"/>
                  </a:lnTo>
                  <a:lnTo>
                    <a:pt x="0" y="322022"/>
                  </a:lnTo>
                  <a:cubicBezTo>
                    <a:pt x="1944" y="185660"/>
                    <a:pt x="101498" y="64045"/>
                    <a:pt x="240328" y="19070"/>
                  </a:cubicBezTo>
                  <a:close/>
                </a:path>
              </a:pathLst>
            </a:custGeom>
            <a:solidFill>
              <a:srgbClr val="EBCAC6"/>
            </a:solidFill>
          </p:spPr>
          <p:txBody>
            <a:bodyPr/>
            <a:lstStyle/>
            <a:p>
              <a:endParaRPr lang="en-SG"/>
            </a:p>
          </p:txBody>
        </p:sp>
        <p:sp>
          <p:nvSpPr>
            <p:cNvPr id="5" name="TextBox 5"/>
            <p:cNvSpPr txBox="1"/>
            <p:nvPr/>
          </p:nvSpPr>
          <p:spPr>
            <a:xfrm>
              <a:off x="0" y="88900"/>
              <a:ext cx="720594" cy="42574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8622" y="642254"/>
            <a:ext cx="18059400" cy="1011944"/>
          </a:xfrm>
          <a:prstGeom prst="rect">
            <a:avLst/>
          </a:prstGeom>
        </p:spPr>
        <p:txBody>
          <a:bodyPr wrap="square" lIns="0" tIns="0" rIns="0" bIns="0" rtlCol="0" anchor="t">
            <a:spAutoFit/>
          </a:bodyPr>
          <a:lstStyle/>
          <a:p>
            <a:pPr algn="ctr">
              <a:lnSpc>
                <a:spcPts val="8672"/>
              </a:lnSpc>
            </a:pPr>
            <a:r>
              <a:rPr lang="en-US" sz="6000" b="1" spc="200" dirty="0">
                <a:solidFill>
                  <a:srgbClr val="C8173C"/>
                </a:solidFill>
                <a:latin typeface="Arial" panose="020B0604020202020204" pitchFamily="34" charset="0"/>
                <a:ea typeface="Bright"/>
                <a:cs typeface="Bright"/>
                <a:sym typeface="Bright"/>
              </a:rPr>
              <a:t>1.WIFE IS A PARTNER TO HER HUSBAND</a:t>
            </a:r>
          </a:p>
        </p:txBody>
      </p:sp>
      <p:sp>
        <p:nvSpPr>
          <p:cNvPr id="7" name="TextBox 7"/>
          <p:cNvSpPr txBox="1"/>
          <p:nvPr/>
        </p:nvSpPr>
        <p:spPr>
          <a:xfrm>
            <a:off x="5992592" y="2826821"/>
            <a:ext cx="6024811" cy="577081"/>
          </a:xfrm>
          <a:prstGeom prst="rect">
            <a:avLst/>
          </a:prstGeom>
        </p:spPr>
        <p:txBody>
          <a:bodyPr wrap="square" lIns="0" tIns="0" rIns="0" bIns="0" rtlCol="0" anchor="t">
            <a:spAutoFit/>
          </a:bodyPr>
          <a:lstStyle/>
          <a:p>
            <a:pPr algn="ctr">
              <a:lnSpc>
                <a:spcPts val="4510"/>
              </a:lnSpc>
            </a:pPr>
            <a:r>
              <a:rPr lang="en-US" sz="4000" b="1" spc="820" dirty="0">
                <a:solidFill>
                  <a:srgbClr val="641727"/>
                </a:solidFill>
                <a:latin typeface="Arial" panose="020B0604020202020204" pitchFamily="34" charset="0"/>
                <a:ea typeface="EB Garamond Semi-Bold"/>
                <a:cs typeface="Arial" panose="020B0604020202020204" pitchFamily="34" charset="0"/>
                <a:sym typeface="EB Garamond Semi-Bold"/>
              </a:rPr>
              <a:t>GENESIS 1:27-28 </a:t>
            </a:r>
          </a:p>
        </p:txBody>
      </p:sp>
      <p:sp>
        <p:nvSpPr>
          <p:cNvPr id="8" name="Freeform 8"/>
          <p:cNvSpPr/>
          <p:nvPr/>
        </p:nvSpPr>
        <p:spPr>
          <a:xfrm>
            <a:off x="9004998" y="4011556"/>
            <a:ext cx="266649" cy="236984"/>
          </a:xfrm>
          <a:custGeom>
            <a:avLst/>
            <a:gdLst/>
            <a:ahLst/>
            <a:cxnLst/>
            <a:rect l="l" t="t" r="r" b="b"/>
            <a:pathLst>
              <a:path w="266649" h="236984">
                <a:moveTo>
                  <a:pt x="0" y="0"/>
                </a:moveTo>
                <a:lnTo>
                  <a:pt x="266649" y="0"/>
                </a:lnTo>
                <a:lnTo>
                  <a:pt x="266649" y="236984"/>
                </a:lnTo>
                <a:lnTo>
                  <a:pt x="0" y="23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9" name="TextBox 9"/>
          <p:cNvSpPr txBox="1"/>
          <p:nvPr/>
        </p:nvSpPr>
        <p:spPr>
          <a:xfrm>
            <a:off x="3544357" y="4840327"/>
            <a:ext cx="11454579" cy="4791120"/>
          </a:xfrm>
          <a:prstGeom prst="rect">
            <a:avLst/>
          </a:prstGeom>
        </p:spPr>
        <p:txBody>
          <a:bodyPr lIns="0" tIns="0" rIns="0" bIns="0" rtlCol="0" anchor="t">
            <a:spAutoFit/>
          </a:bodyPr>
          <a:lstStyle/>
          <a:p>
            <a:pPr algn="just">
              <a:lnSpc>
                <a:spcPts val="5389"/>
              </a:lnSpc>
            </a:pPr>
            <a:r>
              <a:rPr lang="en-US" sz="4000" dirty="0">
                <a:solidFill>
                  <a:srgbClr val="641727"/>
                </a:solidFill>
                <a:latin typeface="Arial" panose="020B0604020202020204" pitchFamily="34" charset="0"/>
                <a:ea typeface="EB Garamond"/>
                <a:cs typeface="EB Garamond"/>
                <a:sym typeface="EB Garamond"/>
              </a:rPr>
              <a:t>So God created man in His own image; in the image of God He created him; male and female He created them. Then God blessed them, and God said to them, “Be fruitful and multiply; fill the earth and subdue it; have dominion over the fish of the sea, over the birds of the air, and over every living thing that moves on the earth.”</a:t>
            </a:r>
          </a:p>
        </p:txBody>
      </p:sp>
      <p:sp>
        <p:nvSpPr>
          <p:cNvPr id="11" name="Slide Number Placeholder 6">
            <a:extLst>
              <a:ext uri="{FF2B5EF4-FFF2-40B4-BE49-F238E27FC236}">
                <a16:creationId xmlns:a16="http://schemas.microsoft.com/office/drawing/2014/main" id="{7B523830-1FE0-E90A-D2F4-1225F1FFE1AE}"/>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B0B0"/>
        </a:solidFill>
        <a:effectLst/>
      </p:bgPr>
    </p:bg>
    <p:spTree>
      <p:nvGrpSpPr>
        <p:cNvPr id="1" name=""/>
        <p:cNvGrpSpPr/>
        <p:nvPr/>
      </p:nvGrpSpPr>
      <p:grpSpPr>
        <a:xfrm>
          <a:off x="0" y="0"/>
          <a:ext cx="0" cy="0"/>
          <a:chOff x="0" y="0"/>
          <a:chExt cx="0" cy="0"/>
        </a:xfrm>
      </p:grpSpPr>
      <p:sp>
        <p:nvSpPr>
          <p:cNvPr id="2" name="Freeform 2"/>
          <p:cNvSpPr/>
          <p:nvPr/>
        </p:nvSpPr>
        <p:spPr>
          <a:xfrm>
            <a:off x="5014562" y="1145332"/>
            <a:ext cx="8448845" cy="8112968"/>
          </a:xfrm>
          <a:custGeom>
            <a:avLst/>
            <a:gdLst/>
            <a:ahLst/>
            <a:cxnLst/>
            <a:rect l="l" t="t" r="r" b="b"/>
            <a:pathLst>
              <a:path w="8448845" h="8112968">
                <a:moveTo>
                  <a:pt x="0" y="0"/>
                </a:moveTo>
                <a:lnTo>
                  <a:pt x="8448846" y="0"/>
                </a:lnTo>
                <a:lnTo>
                  <a:pt x="8448846" y="8112968"/>
                </a:lnTo>
                <a:lnTo>
                  <a:pt x="0" y="8112968"/>
                </a:lnTo>
                <a:lnTo>
                  <a:pt x="0" y="0"/>
                </a:lnTo>
                <a:close/>
              </a:path>
            </a:pathLst>
          </a:custGeom>
          <a:blipFill>
            <a:blip r:embed="rId2"/>
            <a:stretch>
              <a:fillRect r="-71472"/>
            </a:stretch>
          </a:blipFill>
        </p:spPr>
        <p:txBody>
          <a:bodyPr/>
          <a:lstStyle/>
          <a:p>
            <a:endParaRPr lang="en-SG"/>
          </a:p>
        </p:txBody>
      </p:sp>
      <p:sp>
        <p:nvSpPr>
          <p:cNvPr id="4" name="Slide Number Placeholder 6">
            <a:extLst>
              <a:ext uri="{FF2B5EF4-FFF2-40B4-BE49-F238E27FC236}">
                <a16:creationId xmlns:a16="http://schemas.microsoft.com/office/drawing/2014/main" id="{768627DF-368E-6B30-88B7-44616E761270}"/>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Freeform 2"/>
          <p:cNvSpPr/>
          <p:nvPr/>
        </p:nvSpPr>
        <p:spPr>
          <a:xfrm flipH="1">
            <a:off x="235002" y="2226139"/>
            <a:ext cx="10620960" cy="12018059"/>
          </a:xfrm>
          <a:custGeom>
            <a:avLst/>
            <a:gdLst/>
            <a:ahLst/>
            <a:cxnLst/>
            <a:rect l="l" t="t" r="r" b="b"/>
            <a:pathLst>
              <a:path w="10620960" h="12018059">
                <a:moveTo>
                  <a:pt x="10620960" y="0"/>
                </a:moveTo>
                <a:lnTo>
                  <a:pt x="0" y="0"/>
                </a:lnTo>
                <a:lnTo>
                  <a:pt x="0" y="12018059"/>
                </a:lnTo>
                <a:lnTo>
                  <a:pt x="10620960" y="12018059"/>
                </a:lnTo>
                <a:lnTo>
                  <a:pt x="1062096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SG"/>
          </a:p>
        </p:txBody>
      </p:sp>
      <p:grpSp>
        <p:nvGrpSpPr>
          <p:cNvPr id="3" name="Group 3"/>
          <p:cNvGrpSpPr/>
          <p:nvPr/>
        </p:nvGrpSpPr>
        <p:grpSpPr>
          <a:xfrm>
            <a:off x="2151709" y="1864275"/>
            <a:ext cx="14272024" cy="10192950"/>
            <a:chOff x="0" y="0"/>
            <a:chExt cx="720594" cy="514642"/>
          </a:xfrm>
        </p:grpSpPr>
        <p:sp>
          <p:nvSpPr>
            <p:cNvPr id="4" name="Freeform 4"/>
            <p:cNvSpPr/>
            <p:nvPr/>
          </p:nvSpPr>
          <p:spPr>
            <a:xfrm>
              <a:off x="0" y="0"/>
              <a:ext cx="720594" cy="514642"/>
            </a:xfrm>
            <a:custGeom>
              <a:avLst/>
              <a:gdLst/>
              <a:ahLst/>
              <a:cxnLst/>
              <a:rect l="l" t="t" r="r" b="b"/>
              <a:pathLst>
                <a:path w="720594" h="514642">
                  <a:moveTo>
                    <a:pt x="240328" y="19070"/>
                  </a:moveTo>
                  <a:cubicBezTo>
                    <a:pt x="277152" y="7556"/>
                    <a:pt x="319270" y="0"/>
                    <a:pt x="360491" y="0"/>
                  </a:cubicBezTo>
                  <a:cubicBezTo>
                    <a:pt x="401713" y="0"/>
                    <a:pt x="441379" y="6476"/>
                    <a:pt x="477933" y="17990"/>
                  </a:cubicBezTo>
                  <a:cubicBezTo>
                    <a:pt x="478712" y="18350"/>
                    <a:pt x="479489" y="18350"/>
                    <a:pt x="480267" y="18710"/>
                  </a:cubicBezTo>
                  <a:cubicBezTo>
                    <a:pt x="617541" y="64765"/>
                    <a:pt x="718650" y="186379"/>
                    <a:pt x="720594" y="321879"/>
                  </a:cubicBezTo>
                  <a:lnTo>
                    <a:pt x="720594" y="514642"/>
                  </a:lnTo>
                  <a:lnTo>
                    <a:pt x="0" y="514642"/>
                  </a:lnTo>
                  <a:lnTo>
                    <a:pt x="0" y="322022"/>
                  </a:lnTo>
                  <a:cubicBezTo>
                    <a:pt x="1944" y="185660"/>
                    <a:pt x="101498" y="64045"/>
                    <a:pt x="240328" y="19070"/>
                  </a:cubicBezTo>
                  <a:close/>
                </a:path>
              </a:pathLst>
            </a:custGeom>
            <a:solidFill>
              <a:srgbClr val="EBCAC6"/>
            </a:solidFill>
          </p:spPr>
          <p:txBody>
            <a:bodyPr/>
            <a:lstStyle/>
            <a:p>
              <a:endParaRPr lang="en-SG"/>
            </a:p>
          </p:txBody>
        </p:sp>
        <p:sp>
          <p:nvSpPr>
            <p:cNvPr id="5" name="TextBox 5"/>
            <p:cNvSpPr txBox="1"/>
            <p:nvPr/>
          </p:nvSpPr>
          <p:spPr>
            <a:xfrm>
              <a:off x="0" y="88900"/>
              <a:ext cx="720594" cy="42574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878292" y="2808167"/>
            <a:ext cx="6253411" cy="577081"/>
          </a:xfrm>
          <a:prstGeom prst="rect">
            <a:avLst/>
          </a:prstGeom>
        </p:spPr>
        <p:txBody>
          <a:bodyPr wrap="square" lIns="0" tIns="0" rIns="0" bIns="0" rtlCol="0" anchor="t">
            <a:spAutoFit/>
          </a:bodyPr>
          <a:lstStyle/>
          <a:p>
            <a:pPr algn="ctr">
              <a:lnSpc>
                <a:spcPts val="4510"/>
              </a:lnSpc>
            </a:pPr>
            <a:r>
              <a:rPr lang="en-US" sz="4000" b="1" spc="820" dirty="0">
                <a:solidFill>
                  <a:srgbClr val="641727"/>
                </a:solidFill>
                <a:latin typeface="Arial" panose="020B0604020202020204" pitchFamily="34" charset="0"/>
                <a:ea typeface="EB Garamond Semi-Bold"/>
                <a:cs typeface="Arial" panose="020B0604020202020204" pitchFamily="34" charset="0"/>
                <a:sym typeface="EB Garamond Semi-Bold"/>
              </a:rPr>
              <a:t>GENESIS 1:27-28 </a:t>
            </a:r>
          </a:p>
        </p:txBody>
      </p:sp>
      <p:sp>
        <p:nvSpPr>
          <p:cNvPr id="8" name="Freeform 8"/>
          <p:cNvSpPr/>
          <p:nvPr/>
        </p:nvSpPr>
        <p:spPr>
          <a:xfrm>
            <a:off x="8871672" y="3854157"/>
            <a:ext cx="266649" cy="236984"/>
          </a:xfrm>
          <a:custGeom>
            <a:avLst/>
            <a:gdLst/>
            <a:ahLst/>
            <a:cxnLst/>
            <a:rect l="l" t="t" r="r" b="b"/>
            <a:pathLst>
              <a:path w="266649" h="236984">
                <a:moveTo>
                  <a:pt x="0" y="0"/>
                </a:moveTo>
                <a:lnTo>
                  <a:pt x="266649" y="0"/>
                </a:lnTo>
                <a:lnTo>
                  <a:pt x="266649" y="236984"/>
                </a:lnTo>
                <a:lnTo>
                  <a:pt x="0" y="23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9" name="TextBox 9"/>
          <p:cNvSpPr txBox="1"/>
          <p:nvPr/>
        </p:nvSpPr>
        <p:spPr>
          <a:xfrm>
            <a:off x="3544358" y="4763749"/>
            <a:ext cx="11454579" cy="4791120"/>
          </a:xfrm>
          <a:prstGeom prst="rect">
            <a:avLst/>
          </a:prstGeom>
        </p:spPr>
        <p:txBody>
          <a:bodyPr lIns="0" tIns="0" rIns="0" bIns="0" rtlCol="0" anchor="t">
            <a:spAutoFit/>
          </a:bodyPr>
          <a:lstStyle/>
          <a:p>
            <a:pPr algn="just">
              <a:lnSpc>
                <a:spcPts val="5389"/>
              </a:lnSpc>
            </a:pPr>
            <a:r>
              <a:rPr lang="en-US" sz="4000" dirty="0">
                <a:solidFill>
                  <a:srgbClr val="641727"/>
                </a:solidFill>
                <a:latin typeface="Arial" panose="020B0604020202020204" pitchFamily="34" charset="0"/>
                <a:ea typeface="EB Garamond"/>
                <a:cs typeface="EB Garamond"/>
                <a:sym typeface="EB Garamond"/>
              </a:rPr>
              <a:t>So God created man in His own image; in the image of God He created him; male and female He created them. Then God blessed them, and God said to them, “Be fruitful and multiply; fill the earth and subdue it; have dominion over the fish of the sea, over the birds of the air, and over every living thing that moves on the earth.”</a:t>
            </a:r>
          </a:p>
        </p:txBody>
      </p:sp>
      <p:sp>
        <p:nvSpPr>
          <p:cNvPr id="10" name="TextBox 6">
            <a:extLst>
              <a:ext uri="{FF2B5EF4-FFF2-40B4-BE49-F238E27FC236}">
                <a16:creationId xmlns:a16="http://schemas.microsoft.com/office/drawing/2014/main" id="{8273202F-7153-4701-039D-D148A0E9270A}"/>
              </a:ext>
            </a:extLst>
          </p:cNvPr>
          <p:cNvSpPr txBox="1"/>
          <p:nvPr/>
        </p:nvSpPr>
        <p:spPr>
          <a:xfrm>
            <a:off x="108622" y="642254"/>
            <a:ext cx="18059400" cy="1011944"/>
          </a:xfrm>
          <a:prstGeom prst="rect">
            <a:avLst/>
          </a:prstGeom>
        </p:spPr>
        <p:txBody>
          <a:bodyPr wrap="square" lIns="0" tIns="0" rIns="0" bIns="0" rtlCol="0" anchor="t">
            <a:spAutoFit/>
          </a:bodyPr>
          <a:lstStyle/>
          <a:p>
            <a:pPr algn="ctr">
              <a:lnSpc>
                <a:spcPts val="8672"/>
              </a:lnSpc>
            </a:pPr>
            <a:r>
              <a:rPr lang="en-US" sz="6000" b="1" spc="200" dirty="0">
                <a:solidFill>
                  <a:srgbClr val="C8173C"/>
                </a:solidFill>
                <a:latin typeface="Arial" panose="020B0604020202020204" pitchFamily="34" charset="0"/>
                <a:ea typeface="Bright"/>
                <a:cs typeface="Bright"/>
                <a:sym typeface="Bright"/>
              </a:rPr>
              <a:t>1.WIFE IS A PARTNER TO HER HUSBAND</a:t>
            </a:r>
          </a:p>
        </p:txBody>
      </p:sp>
      <p:sp>
        <p:nvSpPr>
          <p:cNvPr id="12" name="Slide Number Placeholder 6">
            <a:extLst>
              <a:ext uri="{FF2B5EF4-FFF2-40B4-BE49-F238E27FC236}">
                <a16:creationId xmlns:a16="http://schemas.microsoft.com/office/drawing/2014/main" id="{20152D1D-286A-7357-95DC-9B0A5C7BFBC7}"/>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4" y="4541113"/>
            <a:ext cx="11650249" cy="2256452"/>
          </a:xfrm>
          <a:prstGeom prst="rect">
            <a:avLst/>
          </a:prstGeom>
        </p:spPr>
        <p:txBody>
          <a:bodyPr lIns="0" tIns="0" rIns="0" bIns="0" rtlCol="0" anchor="t">
            <a:spAutoFit/>
          </a:bodyPr>
          <a:lstStyle/>
          <a:p>
            <a:pPr algn="ctr">
              <a:lnSpc>
                <a:spcPts val="5999"/>
              </a:lnSpc>
            </a:pPr>
            <a:r>
              <a:rPr lang="en-US" sz="3999" dirty="0">
                <a:solidFill>
                  <a:srgbClr val="641727"/>
                </a:solidFill>
                <a:latin typeface="Arial" panose="020B0604020202020204" pitchFamily="34" charset="0"/>
                <a:ea typeface="EB Garamond"/>
                <a:cs typeface="EB Garamond"/>
                <a:sym typeface="EB Garamond"/>
              </a:rPr>
              <a:t>Two are better than one because they have a good reward for their labor. For if they fall, one will lift up his fellow.</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2552895" y="2355616"/>
            <a:ext cx="13206869" cy="1204304"/>
          </a:xfrm>
          <a:prstGeom prst="rect">
            <a:avLst/>
          </a:prstGeom>
        </p:spPr>
        <p:txBody>
          <a:bodyPr lIns="0" tIns="0" rIns="0" bIns="0" rtlCol="0" anchor="t">
            <a:spAutoFit/>
          </a:bodyPr>
          <a:lstStyle/>
          <a:p>
            <a:pPr algn="ctr">
              <a:lnSpc>
                <a:spcPts val="10740"/>
              </a:lnSpc>
            </a:pPr>
            <a:r>
              <a:rPr lang="en-US" sz="6000" b="1" spc="-443" dirty="0">
                <a:solidFill>
                  <a:srgbClr val="C8173C"/>
                </a:solidFill>
                <a:latin typeface="Arial" panose="020B0604020202020204" pitchFamily="34" charset="0"/>
                <a:ea typeface="Bright"/>
                <a:cs typeface="Bright"/>
                <a:sym typeface="Bright"/>
              </a:rPr>
              <a:t>TWO ARE BETTER THAN ONE</a:t>
            </a:r>
          </a:p>
        </p:txBody>
      </p:sp>
      <p:sp>
        <p:nvSpPr>
          <p:cNvPr id="13" name="TextBox 13"/>
          <p:cNvSpPr txBox="1"/>
          <p:nvPr/>
        </p:nvSpPr>
        <p:spPr>
          <a:xfrm>
            <a:off x="5562600" y="7662079"/>
            <a:ext cx="7578086" cy="538609"/>
          </a:xfrm>
          <a:prstGeom prst="rect">
            <a:avLst/>
          </a:prstGeom>
        </p:spPr>
        <p:txBody>
          <a:bodyPr lIns="0" tIns="0" rIns="0" bIns="0" rtlCol="0" anchor="t">
            <a:spAutoFit/>
          </a:bodyPr>
          <a:lstStyle/>
          <a:p>
            <a:pPr algn="ctr">
              <a:lnSpc>
                <a:spcPts val="4179"/>
              </a:lnSpc>
            </a:pPr>
            <a:r>
              <a:rPr lang="en-US" sz="4000" b="1" dirty="0">
                <a:solidFill>
                  <a:srgbClr val="641727"/>
                </a:solidFill>
                <a:latin typeface="Arial" panose="020B0604020202020204" pitchFamily="34" charset="0"/>
                <a:ea typeface="EB Garamond Semi-Bold"/>
                <a:cs typeface="Arial" panose="020B0604020202020204" pitchFamily="34" charset="0"/>
                <a:sym typeface="EB Garamond Semi-Bold"/>
              </a:rPr>
              <a:t>ECCLESIASTES 4:9-10 </a:t>
            </a:r>
          </a:p>
        </p:txBody>
      </p:sp>
      <p:sp>
        <p:nvSpPr>
          <p:cNvPr id="15" name="Slide Number Placeholder 6">
            <a:extLst>
              <a:ext uri="{FF2B5EF4-FFF2-40B4-BE49-F238E27FC236}">
                <a16:creationId xmlns:a16="http://schemas.microsoft.com/office/drawing/2014/main" id="{DC9AB15C-35D0-9B5B-C26A-AB1681C6BF64}"/>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Freeform 2"/>
          <p:cNvSpPr/>
          <p:nvPr/>
        </p:nvSpPr>
        <p:spPr>
          <a:xfrm flipH="1">
            <a:off x="235002" y="2226139"/>
            <a:ext cx="10620960" cy="12018059"/>
          </a:xfrm>
          <a:custGeom>
            <a:avLst/>
            <a:gdLst/>
            <a:ahLst/>
            <a:cxnLst/>
            <a:rect l="l" t="t" r="r" b="b"/>
            <a:pathLst>
              <a:path w="10620960" h="12018059">
                <a:moveTo>
                  <a:pt x="10620960" y="0"/>
                </a:moveTo>
                <a:lnTo>
                  <a:pt x="0" y="0"/>
                </a:lnTo>
                <a:lnTo>
                  <a:pt x="0" y="12018059"/>
                </a:lnTo>
                <a:lnTo>
                  <a:pt x="10620960" y="12018059"/>
                </a:lnTo>
                <a:lnTo>
                  <a:pt x="1062096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SG"/>
          </a:p>
        </p:txBody>
      </p:sp>
      <p:grpSp>
        <p:nvGrpSpPr>
          <p:cNvPr id="3" name="Group 3"/>
          <p:cNvGrpSpPr/>
          <p:nvPr/>
        </p:nvGrpSpPr>
        <p:grpSpPr>
          <a:xfrm>
            <a:off x="2202778" y="1794862"/>
            <a:ext cx="14272024" cy="10192950"/>
            <a:chOff x="0" y="0"/>
            <a:chExt cx="720594" cy="514642"/>
          </a:xfrm>
        </p:grpSpPr>
        <p:sp>
          <p:nvSpPr>
            <p:cNvPr id="4" name="Freeform 4"/>
            <p:cNvSpPr/>
            <p:nvPr/>
          </p:nvSpPr>
          <p:spPr>
            <a:xfrm>
              <a:off x="0" y="0"/>
              <a:ext cx="720594" cy="514642"/>
            </a:xfrm>
            <a:custGeom>
              <a:avLst/>
              <a:gdLst/>
              <a:ahLst/>
              <a:cxnLst/>
              <a:rect l="l" t="t" r="r" b="b"/>
              <a:pathLst>
                <a:path w="720594" h="514642">
                  <a:moveTo>
                    <a:pt x="240328" y="19070"/>
                  </a:moveTo>
                  <a:cubicBezTo>
                    <a:pt x="277152" y="7556"/>
                    <a:pt x="319270" y="0"/>
                    <a:pt x="360491" y="0"/>
                  </a:cubicBezTo>
                  <a:cubicBezTo>
                    <a:pt x="401713" y="0"/>
                    <a:pt x="441379" y="6476"/>
                    <a:pt x="477933" y="17990"/>
                  </a:cubicBezTo>
                  <a:cubicBezTo>
                    <a:pt x="478712" y="18350"/>
                    <a:pt x="479489" y="18350"/>
                    <a:pt x="480267" y="18710"/>
                  </a:cubicBezTo>
                  <a:cubicBezTo>
                    <a:pt x="617541" y="64765"/>
                    <a:pt x="718650" y="186379"/>
                    <a:pt x="720594" y="321879"/>
                  </a:cubicBezTo>
                  <a:lnTo>
                    <a:pt x="720594" y="514642"/>
                  </a:lnTo>
                  <a:lnTo>
                    <a:pt x="0" y="514642"/>
                  </a:lnTo>
                  <a:lnTo>
                    <a:pt x="0" y="322022"/>
                  </a:lnTo>
                  <a:cubicBezTo>
                    <a:pt x="1944" y="185660"/>
                    <a:pt x="101498" y="64045"/>
                    <a:pt x="240328" y="19070"/>
                  </a:cubicBezTo>
                  <a:close/>
                </a:path>
              </a:pathLst>
            </a:custGeom>
            <a:solidFill>
              <a:srgbClr val="EBCAC6"/>
            </a:solidFill>
          </p:spPr>
          <p:txBody>
            <a:bodyPr/>
            <a:lstStyle/>
            <a:p>
              <a:endParaRPr lang="en-SG"/>
            </a:p>
          </p:txBody>
        </p:sp>
        <p:sp>
          <p:nvSpPr>
            <p:cNvPr id="5" name="TextBox 5"/>
            <p:cNvSpPr txBox="1"/>
            <p:nvPr/>
          </p:nvSpPr>
          <p:spPr>
            <a:xfrm>
              <a:off x="0" y="88900"/>
              <a:ext cx="720594" cy="42574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03438" y="548267"/>
            <a:ext cx="15546906" cy="1011944"/>
          </a:xfrm>
          <a:prstGeom prst="rect">
            <a:avLst/>
          </a:prstGeom>
        </p:spPr>
        <p:txBody>
          <a:bodyPr lIns="0" tIns="0" rIns="0" bIns="0" rtlCol="0" anchor="t">
            <a:spAutoFit/>
          </a:bodyPr>
          <a:lstStyle/>
          <a:p>
            <a:pPr algn="ctr">
              <a:lnSpc>
                <a:spcPts val="8672"/>
              </a:lnSpc>
            </a:pPr>
            <a:r>
              <a:rPr lang="en-US" sz="6000" b="1" spc="200" dirty="0">
                <a:solidFill>
                  <a:srgbClr val="C8173C"/>
                </a:solidFill>
                <a:latin typeface="Arial" panose="020B0604020202020204" pitchFamily="34" charset="0"/>
                <a:ea typeface="Bright"/>
                <a:cs typeface="Bright"/>
                <a:sym typeface="Bright"/>
              </a:rPr>
              <a:t>2.WIFE IS A HELPER TO HER HUSBAND</a:t>
            </a:r>
          </a:p>
        </p:txBody>
      </p:sp>
      <p:sp>
        <p:nvSpPr>
          <p:cNvPr id="7" name="TextBox 7"/>
          <p:cNvSpPr txBox="1"/>
          <p:nvPr/>
        </p:nvSpPr>
        <p:spPr>
          <a:xfrm>
            <a:off x="6649531" y="2805300"/>
            <a:ext cx="5054719" cy="577081"/>
          </a:xfrm>
          <a:prstGeom prst="rect">
            <a:avLst/>
          </a:prstGeom>
        </p:spPr>
        <p:txBody>
          <a:bodyPr wrap="square" lIns="0" tIns="0" rIns="0" bIns="0" rtlCol="0" anchor="t">
            <a:spAutoFit/>
          </a:bodyPr>
          <a:lstStyle/>
          <a:p>
            <a:pPr algn="ctr">
              <a:lnSpc>
                <a:spcPts val="4510"/>
              </a:lnSpc>
            </a:pPr>
            <a:r>
              <a:rPr lang="en-US" sz="4000" b="1" spc="820" dirty="0">
                <a:solidFill>
                  <a:srgbClr val="641727"/>
                </a:solidFill>
                <a:latin typeface="Arial" panose="020B0604020202020204" pitchFamily="34" charset="0"/>
                <a:ea typeface="EB Garamond Semi-Bold"/>
                <a:cs typeface="Arial" panose="020B0604020202020204" pitchFamily="34" charset="0"/>
                <a:sym typeface="EB Garamond Semi-Bold"/>
              </a:rPr>
              <a:t>GENESIS 2:18</a:t>
            </a:r>
          </a:p>
        </p:txBody>
      </p:sp>
      <p:sp>
        <p:nvSpPr>
          <p:cNvPr id="8" name="Freeform 8"/>
          <p:cNvSpPr/>
          <p:nvPr/>
        </p:nvSpPr>
        <p:spPr>
          <a:xfrm>
            <a:off x="9043566" y="4080611"/>
            <a:ext cx="266649" cy="236984"/>
          </a:xfrm>
          <a:custGeom>
            <a:avLst/>
            <a:gdLst/>
            <a:ahLst/>
            <a:cxnLst/>
            <a:rect l="l" t="t" r="r" b="b"/>
            <a:pathLst>
              <a:path w="266649" h="236984">
                <a:moveTo>
                  <a:pt x="0" y="0"/>
                </a:moveTo>
                <a:lnTo>
                  <a:pt x="266648" y="0"/>
                </a:lnTo>
                <a:lnTo>
                  <a:pt x="266648" y="236984"/>
                </a:lnTo>
                <a:lnTo>
                  <a:pt x="0" y="23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9" name="TextBox 9"/>
          <p:cNvSpPr txBox="1"/>
          <p:nvPr/>
        </p:nvSpPr>
        <p:spPr>
          <a:xfrm>
            <a:off x="3582925" y="5969406"/>
            <a:ext cx="11454579" cy="1687706"/>
          </a:xfrm>
          <a:prstGeom prst="rect">
            <a:avLst/>
          </a:prstGeom>
        </p:spPr>
        <p:txBody>
          <a:bodyPr lIns="0" tIns="0" rIns="0" bIns="0" rtlCol="0" anchor="t">
            <a:spAutoFit/>
          </a:bodyPr>
          <a:lstStyle/>
          <a:p>
            <a:pPr algn="just">
              <a:lnSpc>
                <a:spcPts val="6999"/>
              </a:lnSpc>
            </a:pPr>
            <a:r>
              <a:rPr lang="en-US" sz="4000" dirty="0">
                <a:solidFill>
                  <a:srgbClr val="641727"/>
                </a:solidFill>
                <a:latin typeface="Arial" panose="020B0604020202020204" pitchFamily="34" charset="0"/>
                <a:ea typeface="EB Garamond"/>
                <a:cs typeface="EB Garamond"/>
                <a:sym typeface="EB Garamond"/>
              </a:rPr>
              <a:t>The Lord God said, “It is not good for the man to be alone. I will make a helper suitable for him.” </a:t>
            </a:r>
          </a:p>
        </p:txBody>
      </p:sp>
      <p:sp>
        <p:nvSpPr>
          <p:cNvPr id="11" name="Slide Number Placeholder 6">
            <a:extLst>
              <a:ext uri="{FF2B5EF4-FFF2-40B4-BE49-F238E27FC236}">
                <a16:creationId xmlns:a16="http://schemas.microsoft.com/office/drawing/2014/main" id="{04CD0DD9-7A77-310B-AB33-43DC58D7B9BF}"/>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790700" y="103251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5" y="3583727"/>
            <a:ext cx="11650249" cy="1866900"/>
          </a:xfrm>
          <a:prstGeom prst="rect">
            <a:avLst/>
          </a:prstGeom>
        </p:spPr>
        <p:txBody>
          <a:bodyPr lIns="0" tIns="0" rIns="0" bIns="0" rtlCol="0" anchor="t">
            <a:spAutoFit/>
          </a:bodyPr>
          <a:lstStyle/>
          <a:p>
            <a:pPr algn="ctr">
              <a:lnSpc>
                <a:spcPts val="7500"/>
              </a:lnSpc>
            </a:pPr>
            <a:r>
              <a:rPr lang="en-US" sz="5000" dirty="0">
                <a:solidFill>
                  <a:srgbClr val="641727"/>
                </a:solidFill>
                <a:latin typeface="Arial" panose="020B0604020202020204" pitchFamily="34" charset="0"/>
                <a:ea typeface="EB Garamond"/>
                <a:cs typeface="EB Garamond"/>
                <a:sym typeface="EB Garamond"/>
              </a:rPr>
              <a:t>Our soul waits for the Lord; </a:t>
            </a:r>
          </a:p>
          <a:p>
            <a:pPr algn="ctr">
              <a:lnSpc>
                <a:spcPts val="7500"/>
              </a:lnSpc>
            </a:pPr>
            <a:r>
              <a:rPr lang="en-US" sz="5000" dirty="0">
                <a:solidFill>
                  <a:srgbClr val="641727"/>
                </a:solidFill>
                <a:latin typeface="Arial" panose="020B0604020202020204" pitchFamily="34" charset="0"/>
                <a:ea typeface="EB Garamond"/>
                <a:cs typeface="EB Garamond"/>
                <a:sym typeface="EB Garamond"/>
              </a:rPr>
              <a:t>He is our help and our shield.</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64656" y="7906642"/>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PSALM 33:20</a:t>
            </a:r>
          </a:p>
        </p:txBody>
      </p:sp>
      <p:sp>
        <p:nvSpPr>
          <p:cNvPr id="14" name="Slide Number Placeholder 6">
            <a:extLst>
              <a:ext uri="{FF2B5EF4-FFF2-40B4-BE49-F238E27FC236}">
                <a16:creationId xmlns:a16="http://schemas.microsoft.com/office/drawing/2014/main" id="{DE881627-CEE8-C177-E15A-971961FE818B}"/>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66500" y="3169261"/>
            <a:ext cx="11650249" cy="2819400"/>
          </a:xfrm>
          <a:prstGeom prst="rect">
            <a:avLst/>
          </a:prstGeom>
        </p:spPr>
        <p:txBody>
          <a:bodyPr lIns="0" tIns="0" rIns="0" bIns="0" rtlCol="0" anchor="t">
            <a:spAutoFit/>
          </a:bodyPr>
          <a:lstStyle/>
          <a:p>
            <a:pPr algn="ctr">
              <a:lnSpc>
                <a:spcPts val="7500"/>
              </a:lnSpc>
            </a:pPr>
            <a:r>
              <a:rPr lang="en-US" sz="5000" dirty="0">
                <a:solidFill>
                  <a:srgbClr val="641727"/>
                </a:solidFill>
                <a:latin typeface="Arial" panose="020B0604020202020204" pitchFamily="34" charset="0"/>
                <a:ea typeface="EB Garamond"/>
                <a:cs typeface="EB Garamond"/>
                <a:sym typeface="EB Garamond"/>
              </a:rPr>
              <a:t>And I will pray the Father, and He will give you another Helper, that He may abide with you forever.</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64656" y="7906642"/>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JOHN 14:16</a:t>
            </a:r>
          </a:p>
        </p:txBody>
      </p:sp>
      <p:sp>
        <p:nvSpPr>
          <p:cNvPr id="14" name="Slide Number Placeholder 6">
            <a:extLst>
              <a:ext uri="{FF2B5EF4-FFF2-40B4-BE49-F238E27FC236}">
                <a16:creationId xmlns:a16="http://schemas.microsoft.com/office/drawing/2014/main" id="{56959FAD-FAE5-2E7E-95DA-F26BA93C0AA5}"/>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1" y="3106908"/>
            <a:ext cx="11650249" cy="4557979"/>
          </a:xfrm>
          <a:prstGeom prst="rect">
            <a:avLst/>
          </a:prstGeom>
        </p:spPr>
        <p:txBody>
          <a:bodyPr lIns="0" tIns="0" rIns="0" bIns="0" rtlCol="0" anchor="t">
            <a:spAutoFit/>
          </a:bodyPr>
          <a:lstStyle/>
          <a:p>
            <a:pPr algn="ctr">
              <a:lnSpc>
                <a:spcPts val="6000"/>
              </a:lnSpc>
            </a:pPr>
            <a:r>
              <a:rPr lang="en-US" sz="4000" dirty="0">
                <a:solidFill>
                  <a:srgbClr val="641727"/>
                </a:solidFill>
                <a:latin typeface="Arial" panose="020B0604020202020204" pitchFamily="34" charset="0"/>
                <a:ea typeface="EB Garamond"/>
                <a:cs typeface="EB Garamond"/>
                <a:sym typeface="EB Garamond"/>
              </a:rPr>
              <a:t>Wives, submit yourselves to your own husbands as you do to the Lord. For the husband is the head of the wife as Christ is the head of the church, his body, of which he is the Savior. Now as the church submits to Christ, so also wives should submit to their husbands in everything.</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2540563" y="1504687"/>
            <a:ext cx="13206869" cy="1204304"/>
          </a:xfrm>
          <a:prstGeom prst="rect">
            <a:avLst/>
          </a:prstGeom>
        </p:spPr>
        <p:txBody>
          <a:bodyPr lIns="0" tIns="0" rIns="0" bIns="0" rtlCol="0" anchor="t">
            <a:spAutoFit/>
          </a:bodyPr>
          <a:lstStyle/>
          <a:p>
            <a:pPr algn="ctr">
              <a:lnSpc>
                <a:spcPts val="10740"/>
              </a:lnSpc>
            </a:pPr>
            <a:r>
              <a:rPr lang="en-US" sz="6000" b="1" spc="-443" dirty="0">
                <a:solidFill>
                  <a:srgbClr val="C8173C"/>
                </a:solidFill>
                <a:latin typeface="Arial" panose="020B0604020202020204" pitchFamily="34" charset="0"/>
                <a:ea typeface="Bright"/>
                <a:cs typeface="Bright"/>
                <a:sym typeface="Bright"/>
              </a:rPr>
              <a:t>SUBMISSION IN MARRIAGE</a:t>
            </a:r>
          </a:p>
        </p:txBody>
      </p:sp>
      <p:sp>
        <p:nvSpPr>
          <p:cNvPr id="13" name="TextBox 13"/>
          <p:cNvSpPr txBox="1"/>
          <p:nvPr/>
        </p:nvSpPr>
        <p:spPr>
          <a:xfrm>
            <a:off x="5354953" y="8243704"/>
            <a:ext cx="7578086" cy="538609"/>
          </a:xfrm>
          <a:prstGeom prst="rect">
            <a:avLst/>
          </a:prstGeom>
        </p:spPr>
        <p:txBody>
          <a:bodyPr lIns="0" tIns="0" rIns="0" bIns="0" rtlCol="0" anchor="t">
            <a:spAutoFit/>
          </a:bodyPr>
          <a:lstStyle/>
          <a:p>
            <a:pPr algn="ctr">
              <a:lnSpc>
                <a:spcPts val="4179"/>
              </a:lnSpc>
            </a:pPr>
            <a:r>
              <a:rPr lang="en-US" sz="3799" b="1" dirty="0">
                <a:solidFill>
                  <a:srgbClr val="641727"/>
                </a:solidFill>
                <a:latin typeface="Arial" panose="020B0604020202020204" pitchFamily="34" charset="0"/>
                <a:ea typeface="EB Garamond Semi-Bold"/>
                <a:cs typeface="Arial" panose="020B0604020202020204" pitchFamily="34" charset="0"/>
                <a:sym typeface="EB Garamond Semi-Bold"/>
              </a:rPr>
              <a:t>EPHESIANS 5:22-24 </a:t>
            </a:r>
          </a:p>
        </p:txBody>
      </p:sp>
      <p:sp>
        <p:nvSpPr>
          <p:cNvPr id="15" name="Slide Number Placeholder 6">
            <a:extLst>
              <a:ext uri="{FF2B5EF4-FFF2-40B4-BE49-F238E27FC236}">
                <a16:creationId xmlns:a16="http://schemas.microsoft.com/office/drawing/2014/main" id="{190D63C9-D523-64E4-DD34-57D6E670E0A8}"/>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2831194" y="1975776"/>
            <a:ext cx="12625609" cy="4685322"/>
          </a:xfrm>
          <a:prstGeom prst="rect">
            <a:avLst/>
          </a:prstGeom>
        </p:spPr>
        <p:txBody>
          <a:bodyPr lIns="0" tIns="0" rIns="0" bIns="0" rtlCol="0" anchor="t">
            <a:spAutoFit/>
          </a:bodyPr>
          <a:lstStyle/>
          <a:p>
            <a:pPr algn="ctr">
              <a:lnSpc>
                <a:spcPts val="7500"/>
              </a:lnSpc>
            </a:pPr>
            <a:r>
              <a:rPr lang="en-US" sz="4000" dirty="0">
                <a:solidFill>
                  <a:srgbClr val="641727"/>
                </a:solidFill>
                <a:latin typeface="Arial" panose="020B0604020202020204" pitchFamily="34" charset="0"/>
                <a:ea typeface="EB Garamond"/>
                <a:cs typeface="EB Garamond"/>
                <a:sym typeface="EB Garamond"/>
              </a:rPr>
              <a:t>To the woman he said,</a:t>
            </a:r>
          </a:p>
          <a:p>
            <a:pPr algn="ctr">
              <a:lnSpc>
                <a:spcPts val="7500"/>
              </a:lnSpc>
            </a:pPr>
            <a:r>
              <a:rPr lang="en-US" sz="4000" dirty="0">
                <a:solidFill>
                  <a:srgbClr val="641727"/>
                </a:solidFill>
                <a:latin typeface="Arial" panose="020B0604020202020204" pitchFamily="34" charset="0"/>
                <a:ea typeface="EB Garamond"/>
                <a:cs typeface="EB Garamond"/>
                <a:sym typeface="EB Garamond"/>
              </a:rPr>
              <a:t>“I will make your pains in childbearing very severe;</a:t>
            </a:r>
          </a:p>
          <a:p>
            <a:pPr algn="ctr">
              <a:lnSpc>
                <a:spcPts val="7500"/>
              </a:lnSpc>
            </a:pPr>
            <a:r>
              <a:rPr lang="en-US" sz="4000" dirty="0">
                <a:solidFill>
                  <a:srgbClr val="641727"/>
                </a:solidFill>
                <a:latin typeface="Arial" panose="020B0604020202020204" pitchFamily="34" charset="0"/>
                <a:ea typeface="EB Garamond"/>
                <a:cs typeface="EB Garamond"/>
                <a:sym typeface="EB Garamond"/>
              </a:rPr>
              <a:t>    with painful labor you will give birth to children.</a:t>
            </a:r>
          </a:p>
          <a:p>
            <a:pPr algn="ctr">
              <a:lnSpc>
                <a:spcPts val="7500"/>
              </a:lnSpc>
            </a:pPr>
            <a:r>
              <a:rPr lang="en-US" sz="4000" dirty="0">
                <a:solidFill>
                  <a:srgbClr val="641727"/>
                </a:solidFill>
                <a:latin typeface="Arial" panose="020B0604020202020204" pitchFamily="34" charset="0"/>
                <a:ea typeface="EB Garamond"/>
                <a:cs typeface="EB Garamond"/>
                <a:sym typeface="EB Garamond"/>
              </a:rPr>
              <a:t>Your desire will be for your husband,</a:t>
            </a:r>
          </a:p>
          <a:p>
            <a:pPr algn="ctr">
              <a:lnSpc>
                <a:spcPts val="7500"/>
              </a:lnSpc>
            </a:pPr>
            <a:r>
              <a:rPr lang="en-US" sz="4000" dirty="0">
                <a:solidFill>
                  <a:srgbClr val="641727"/>
                </a:solidFill>
                <a:latin typeface="Arial" panose="020B0604020202020204" pitchFamily="34" charset="0"/>
                <a:ea typeface="EB Garamond"/>
                <a:cs typeface="EB Garamond"/>
                <a:sym typeface="EB Garamond"/>
              </a:rPr>
              <a:t>    and he will rule over you.”</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354955" y="7962900"/>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GENESIS 3:16</a:t>
            </a:r>
          </a:p>
        </p:txBody>
      </p:sp>
      <p:sp>
        <p:nvSpPr>
          <p:cNvPr id="14" name="Slide Number Placeholder 6">
            <a:extLst>
              <a:ext uri="{FF2B5EF4-FFF2-40B4-BE49-F238E27FC236}">
                <a16:creationId xmlns:a16="http://schemas.microsoft.com/office/drawing/2014/main" id="{0E2E1390-3FA3-5ECA-47DF-54A90DA7CED9}"/>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571585" y="608932"/>
            <a:ext cx="17144830" cy="9069137"/>
            <a:chOff x="0" y="0"/>
            <a:chExt cx="4515511" cy="2388579"/>
          </a:xfrm>
        </p:grpSpPr>
        <p:sp>
          <p:nvSpPr>
            <p:cNvPr id="3" name="Freeform 3"/>
            <p:cNvSpPr/>
            <p:nvPr/>
          </p:nvSpPr>
          <p:spPr>
            <a:xfrm>
              <a:off x="0" y="0"/>
              <a:ext cx="4515511" cy="2388579"/>
            </a:xfrm>
            <a:custGeom>
              <a:avLst/>
              <a:gdLst/>
              <a:ahLst/>
              <a:cxnLst/>
              <a:rect l="l" t="t" r="r" b="b"/>
              <a:pathLst>
                <a:path w="4515511" h="2388579">
                  <a:moveTo>
                    <a:pt x="2257755" y="0"/>
                  </a:moveTo>
                  <a:cubicBezTo>
                    <a:pt x="1010832" y="0"/>
                    <a:pt x="0" y="534702"/>
                    <a:pt x="0" y="1194290"/>
                  </a:cubicBezTo>
                  <a:cubicBezTo>
                    <a:pt x="0" y="1853878"/>
                    <a:pt x="1010832" y="2388579"/>
                    <a:pt x="2257755" y="2388579"/>
                  </a:cubicBezTo>
                  <a:cubicBezTo>
                    <a:pt x="3504679" y="2388579"/>
                    <a:pt x="4515511" y="1853878"/>
                    <a:pt x="4515511" y="1194290"/>
                  </a:cubicBezTo>
                  <a:cubicBezTo>
                    <a:pt x="4515511" y="534702"/>
                    <a:pt x="3504679" y="0"/>
                    <a:pt x="2257755" y="0"/>
                  </a:cubicBezTo>
                  <a:close/>
                </a:path>
              </a:pathLst>
            </a:custGeom>
            <a:solidFill>
              <a:srgbClr val="ECE5D7"/>
            </a:solidFill>
          </p:spPr>
          <p:txBody>
            <a:bodyPr/>
            <a:lstStyle/>
            <a:p>
              <a:endParaRPr lang="en-SG"/>
            </a:p>
          </p:txBody>
        </p:sp>
        <p:sp>
          <p:nvSpPr>
            <p:cNvPr id="4" name="TextBox 4"/>
            <p:cNvSpPr txBox="1"/>
            <p:nvPr/>
          </p:nvSpPr>
          <p:spPr>
            <a:xfrm>
              <a:off x="423329" y="185829"/>
              <a:ext cx="3668853" cy="197882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08874" y="2915532"/>
            <a:ext cx="14870253" cy="4294010"/>
          </a:xfrm>
          <a:prstGeom prst="rect">
            <a:avLst/>
          </a:prstGeom>
        </p:spPr>
        <p:txBody>
          <a:bodyPr lIns="0" tIns="0" rIns="0" bIns="0" rtlCol="0" anchor="t">
            <a:spAutoFit/>
          </a:bodyPr>
          <a:lstStyle/>
          <a:p>
            <a:pPr algn="just">
              <a:lnSpc>
                <a:spcPts val="6842"/>
              </a:lnSpc>
            </a:pPr>
            <a:r>
              <a:rPr lang="en-US" sz="4000" dirty="0">
                <a:solidFill>
                  <a:srgbClr val="641727"/>
                </a:solidFill>
                <a:latin typeface="Arial" panose="020B0604020202020204" pitchFamily="34" charset="0"/>
                <a:ea typeface="EB Garamond"/>
                <a:cs typeface="EB Garamond"/>
                <a:sym typeface="EB Garamond"/>
              </a:rPr>
              <a:t>22 Wives, submit yourselves to your own husbands as you do to the Lord. 23 For the husband is the head of the wife as Christ is the head of the church, his body, of which he is the Savior. 24 Now as the church submits to Christ, so also wives should submit to their husbands in everything.</a:t>
            </a:r>
          </a:p>
        </p:txBody>
      </p:sp>
      <p:sp>
        <p:nvSpPr>
          <p:cNvPr id="6" name="TextBox 6"/>
          <p:cNvSpPr txBox="1"/>
          <p:nvPr/>
        </p:nvSpPr>
        <p:spPr>
          <a:xfrm>
            <a:off x="4419600" y="8437314"/>
            <a:ext cx="9601200" cy="716543"/>
          </a:xfrm>
          <a:prstGeom prst="rect">
            <a:avLst/>
          </a:prstGeom>
        </p:spPr>
        <p:txBody>
          <a:bodyPr wrap="square" lIns="0" tIns="0" rIns="0" bIns="0" rtlCol="0" anchor="t">
            <a:spAutoFit/>
          </a:bodyPr>
          <a:lstStyle/>
          <a:p>
            <a:pPr algn="ctr">
              <a:lnSpc>
                <a:spcPts val="5405"/>
              </a:lnSpc>
            </a:pPr>
            <a:r>
              <a:rPr lang="en-US" sz="5000" b="1" spc="-222" dirty="0">
                <a:solidFill>
                  <a:srgbClr val="C8173C"/>
                </a:solidFill>
                <a:latin typeface="Arial" panose="020B0604020202020204" pitchFamily="34" charset="0"/>
                <a:ea typeface="Bright"/>
                <a:cs typeface="Bright"/>
                <a:sym typeface="Bright"/>
              </a:rPr>
              <a:t>EPHESIANS 5:22-33</a:t>
            </a:r>
          </a:p>
        </p:txBody>
      </p:sp>
      <p:sp>
        <p:nvSpPr>
          <p:cNvPr id="7" name="Slide Number Placeholder 6">
            <a:extLst>
              <a:ext uri="{FF2B5EF4-FFF2-40B4-BE49-F238E27FC236}">
                <a16:creationId xmlns:a16="http://schemas.microsoft.com/office/drawing/2014/main" id="{D10762BD-5144-92FA-FD0D-C966E9286C91}"/>
              </a:ext>
            </a:extLst>
          </p:cNvPr>
          <p:cNvSpPr>
            <a:spLocks noGrp="1"/>
          </p:cNvSpPr>
          <p:nvPr>
            <p:ph type="sldNum" sz="quarter" idx="12"/>
          </p:nvPr>
        </p:nvSpPr>
        <p:spPr>
          <a:xfrm>
            <a:off x="15697200" y="9655208"/>
            <a:ext cx="2133600" cy="365125"/>
          </a:xfrm>
        </p:spPr>
        <p:txBody>
          <a:bodyPr/>
          <a:lstStyle/>
          <a:p>
            <a:fld id="{B6F15528-21DE-4FAA-801E-634DDDAF4B2B}" type="slidenum">
              <a:rPr lang="en-US" sz="4000" smtClean="0"/>
              <a:pPr/>
              <a:t>2</a:t>
            </a:fld>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4" y="2644925"/>
            <a:ext cx="11650249" cy="2761718"/>
          </a:xfrm>
          <a:prstGeom prst="rect">
            <a:avLst/>
          </a:prstGeom>
        </p:spPr>
        <p:txBody>
          <a:bodyPr lIns="0" tIns="0" rIns="0" bIns="0" rtlCol="0" anchor="t">
            <a:spAutoFit/>
          </a:bodyPr>
          <a:lstStyle/>
          <a:p>
            <a:pPr algn="ctr">
              <a:lnSpc>
                <a:spcPts val="7500"/>
              </a:lnSpc>
            </a:pPr>
            <a:r>
              <a:rPr lang="en-US" sz="4000" dirty="0">
                <a:solidFill>
                  <a:srgbClr val="641727"/>
                </a:solidFill>
                <a:latin typeface="Arial" panose="020B0604020202020204" pitchFamily="34" charset="0"/>
                <a:ea typeface="EB Garamond"/>
                <a:cs typeface="EB Garamond"/>
                <a:sym typeface="EB Garamond"/>
              </a:rPr>
              <a:t>If you do well, will you not be accepted? And if you do not do well, sin lies at the door. And its desire is for you, but you should rule over it.</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91065" y="7755438"/>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GENESIS 4:7</a:t>
            </a:r>
          </a:p>
        </p:txBody>
      </p:sp>
      <p:sp>
        <p:nvSpPr>
          <p:cNvPr id="14" name="Slide Number Placeholder 6">
            <a:extLst>
              <a:ext uri="{FF2B5EF4-FFF2-40B4-BE49-F238E27FC236}">
                <a16:creationId xmlns:a16="http://schemas.microsoft.com/office/drawing/2014/main" id="{D25B67FB-0191-8A37-FD91-5C28202C6373}"/>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196955" y="2480677"/>
            <a:ext cx="11894089" cy="2761718"/>
          </a:xfrm>
          <a:prstGeom prst="rect">
            <a:avLst/>
          </a:prstGeom>
        </p:spPr>
        <p:txBody>
          <a:bodyPr lIns="0" tIns="0" rIns="0" bIns="0" rtlCol="0" anchor="t">
            <a:spAutoFit/>
          </a:bodyPr>
          <a:lstStyle/>
          <a:p>
            <a:pPr algn="ctr">
              <a:lnSpc>
                <a:spcPts val="7500"/>
              </a:lnSpc>
            </a:pPr>
            <a:r>
              <a:rPr lang="en-US" sz="4000" dirty="0">
                <a:solidFill>
                  <a:srgbClr val="641727"/>
                </a:solidFill>
                <a:latin typeface="Arial" panose="020B0604020202020204" pitchFamily="34" charset="0"/>
                <a:ea typeface="EB Garamond"/>
                <a:cs typeface="EB Garamond"/>
                <a:sym typeface="EB Garamond"/>
              </a:rPr>
              <a:t>For this is the way the holy women of the past who put their hope in God used to adorn themselves. They submitted themselves to their own husbands.</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87255" y="7755438"/>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1 PETER 3:5</a:t>
            </a:r>
          </a:p>
        </p:txBody>
      </p:sp>
      <p:sp>
        <p:nvSpPr>
          <p:cNvPr id="14" name="Slide Number Placeholder 6">
            <a:extLst>
              <a:ext uri="{FF2B5EF4-FFF2-40B4-BE49-F238E27FC236}">
                <a16:creationId xmlns:a16="http://schemas.microsoft.com/office/drawing/2014/main" id="{5C428C8C-386B-C66D-5126-C9A60406B41E}"/>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4" y="3061645"/>
            <a:ext cx="11650249" cy="2812052"/>
          </a:xfrm>
          <a:prstGeom prst="rect">
            <a:avLst/>
          </a:prstGeom>
        </p:spPr>
        <p:txBody>
          <a:bodyPr lIns="0" tIns="0" rIns="0" bIns="0" rtlCol="0" anchor="t">
            <a:spAutoFit/>
          </a:bodyPr>
          <a:lstStyle/>
          <a:p>
            <a:pPr algn="ctr">
              <a:lnSpc>
                <a:spcPts val="7500"/>
              </a:lnSpc>
            </a:pPr>
            <a:r>
              <a:rPr lang="en-US" sz="5000" dirty="0">
                <a:solidFill>
                  <a:srgbClr val="641727"/>
                </a:solidFill>
                <a:latin typeface="Arial" panose="020B0604020202020204" pitchFamily="34" charset="0"/>
                <a:ea typeface="EB Garamond"/>
                <a:cs typeface="EB Garamond"/>
                <a:sym typeface="EB Garamond"/>
              </a:rPr>
              <a:t>Let each one of you love his wife as himself and let the wife see that she respects her husband.</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64656" y="7906642"/>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EPHESIAN 5:33</a:t>
            </a:r>
          </a:p>
        </p:txBody>
      </p:sp>
      <p:sp>
        <p:nvSpPr>
          <p:cNvPr id="14" name="Slide Number Placeholder 6">
            <a:extLst>
              <a:ext uri="{FF2B5EF4-FFF2-40B4-BE49-F238E27FC236}">
                <a16:creationId xmlns:a16="http://schemas.microsoft.com/office/drawing/2014/main" id="{81FAF156-09FA-8076-1034-F776BA939191}"/>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TextBox 2"/>
          <p:cNvSpPr txBox="1"/>
          <p:nvPr/>
        </p:nvSpPr>
        <p:spPr>
          <a:xfrm>
            <a:off x="2572340" y="1415012"/>
            <a:ext cx="14899067" cy="1372171"/>
          </a:xfrm>
          <a:prstGeom prst="rect">
            <a:avLst/>
          </a:prstGeom>
        </p:spPr>
        <p:txBody>
          <a:bodyPr lIns="0" tIns="0" rIns="0" bIns="0" rtlCol="0" anchor="t">
            <a:spAutoFit/>
          </a:bodyPr>
          <a:lstStyle/>
          <a:p>
            <a:pPr algn="r">
              <a:lnSpc>
                <a:spcPts val="10740"/>
              </a:lnSpc>
            </a:pPr>
            <a:r>
              <a:rPr lang="en-US" sz="10000" spc="-443" dirty="0">
                <a:solidFill>
                  <a:srgbClr val="C8173C"/>
                </a:solidFill>
                <a:latin typeface="Arial" panose="020B0604020202020204" pitchFamily="34" charset="0"/>
                <a:ea typeface="Bright"/>
                <a:cs typeface="Bright"/>
                <a:sym typeface="Bright"/>
              </a:rPr>
              <a:t>SUBMISSION </a:t>
            </a:r>
            <a:r>
              <a:rPr lang="en-US" sz="10000" spc="-443" dirty="0">
                <a:solidFill>
                  <a:srgbClr val="332C2B"/>
                </a:solidFill>
                <a:latin typeface="Arial" panose="020B0604020202020204" pitchFamily="34" charset="0"/>
                <a:ea typeface="Bright"/>
                <a:cs typeface="Bright"/>
                <a:sym typeface="Bright"/>
              </a:rPr>
              <a:t>IS NOT </a:t>
            </a:r>
            <a:r>
              <a:rPr lang="en-US" sz="10000" spc="-443" dirty="0">
                <a:solidFill>
                  <a:srgbClr val="C8173C"/>
                </a:solidFill>
                <a:latin typeface="Arial" panose="020B0604020202020204" pitchFamily="34" charset="0"/>
                <a:ea typeface="Bright"/>
                <a:cs typeface="Bright"/>
                <a:sym typeface="Bright"/>
              </a:rPr>
              <a:t>...</a:t>
            </a:r>
          </a:p>
        </p:txBody>
      </p:sp>
      <p:sp>
        <p:nvSpPr>
          <p:cNvPr id="3" name="Freeform 3"/>
          <p:cNvSpPr/>
          <p:nvPr/>
        </p:nvSpPr>
        <p:spPr>
          <a:xfrm rot="5400000">
            <a:off x="-4235722" y="8085952"/>
            <a:ext cx="9944796" cy="633981"/>
          </a:xfrm>
          <a:custGeom>
            <a:avLst/>
            <a:gdLst/>
            <a:ahLst/>
            <a:cxnLst/>
            <a:rect l="l" t="t" r="r" b="b"/>
            <a:pathLst>
              <a:path w="9944796" h="633981">
                <a:moveTo>
                  <a:pt x="0" y="0"/>
                </a:moveTo>
                <a:lnTo>
                  <a:pt x="9944796" y="0"/>
                </a:lnTo>
                <a:lnTo>
                  <a:pt x="9944796" y="633980"/>
                </a:lnTo>
                <a:lnTo>
                  <a:pt x="0" y="633980"/>
                </a:lnTo>
                <a:lnTo>
                  <a:pt x="0" y="0"/>
                </a:lnTo>
                <a:close/>
              </a:path>
            </a:pathLst>
          </a:custGeom>
          <a:blipFill>
            <a:blip r:embed="rId2">
              <a:alphaModFix amt="50000"/>
            </a:blip>
            <a:stretch>
              <a:fillRect/>
            </a:stretch>
          </a:blipFill>
        </p:spPr>
        <p:txBody>
          <a:bodyPr/>
          <a:lstStyle/>
          <a:p>
            <a:endParaRPr lang="en-SG"/>
          </a:p>
        </p:txBody>
      </p:sp>
      <p:grpSp>
        <p:nvGrpSpPr>
          <p:cNvPr id="4" name="Group 4"/>
          <p:cNvGrpSpPr/>
          <p:nvPr/>
        </p:nvGrpSpPr>
        <p:grpSpPr>
          <a:xfrm>
            <a:off x="1028700" y="3430544"/>
            <a:ext cx="16442707" cy="7434374"/>
            <a:chOff x="0" y="0"/>
            <a:chExt cx="936422" cy="423392"/>
          </a:xfrm>
        </p:grpSpPr>
        <p:sp>
          <p:nvSpPr>
            <p:cNvPr id="5" name="Freeform 5"/>
            <p:cNvSpPr/>
            <p:nvPr/>
          </p:nvSpPr>
          <p:spPr>
            <a:xfrm>
              <a:off x="0" y="0"/>
              <a:ext cx="936422" cy="423392"/>
            </a:xfrm>
            <a:custGeom>
              <a:avLst/>
              <a:gdLst/>
              <a:ahLst/>
              <a:cxnLst/>
              <a:rect l="l" t="t" r="r" b="b"/>
              <a:pathLst>
                <a:path w="936422" h="423392">
                  <a:moveTo>
                    <a:pt x="0" y="0"/>
                  </a:moveTo>
                  <a:lnTo>
                    <a:pt x="936422" y="0"/>
                  </a:lnTo>
                  <a:lnTo>
                    <a:pt x="936422" y="423392"/>
                  </a:lnTo>
                  <a:lnTo>
                    <a:pt x="0" y="423392"/>
                  </a:lnTo>
                  <a:close/>
                </a:path>
              </a:pathLst>
            </a:custGeom>
            <a:solidFill>
              <a:srgbClr val="EBCAC6"/>
            </a:solidFill>
          </p:spPr>
          <p:txBody>
            <a:bodyPr/>
            <a:lstStyle/>
            <a:p>
              <a:endParaRPr lang="en-SG"/>
            </a:p>
          </p:txBody>
        </p:sp>
        <p:sp>
          <p:nvSpPr>
            <p:cNvPr id="6" name="TextBox 6"/>
            <p:cNvSpPr txBox="1"/>
            <p:nvPr/>
          </p:nvSpPr>
          <p:spPr>
            <a:xfrm>
              <a:off x="0" y="-38100"/>
              <a:ext cx="936422" cy="4614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50233" y="5434965"/>
            <a:ext cx="13187533" cy="2518410"/>
          </a:xfrm>
          <a:prstGeom prst="rect">
            <a:avLst/>
          </a:prstGeom>
        </p:spPr>
        <p:txBody>
          <a:bodyPr lIns="0" tIns="0" rIns="0" bIns="0" rtlCol="0" anchor="t">
            <a:spAutoFit/>
          </a:bodyPr>
          <a:lstStyle/>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Bossing around.</a:t>
            </a:r>
          </a:p>
          <a:p>
            <a:pPr algn="just">
              <a:lnSpc>
                <a:spcPts val="10320"/>
              </a:lnSpc>
            </a:pPr>
            <a:endParaRPr lang="en-US" sz="6000" dirty="0">
              <a:solidFill>
                <a:srgbClr val="641727"/>
              </a:solidFill>
              <a:latin typeface="Arial" panose="020B0604020202020204" pitchFamily="34" charset="0"/>
              <a:ea typeface="EB Garamond"/>
              <a:cs typeface="EB Garamond"/>
              <a:sym typeface="EB Garamond"/>
            </a:endParaRPr>
          </a:p>
        </p:txBody>
      </p:sp>
      <p:sp>
        <p:nvSpPr>
          <p:cNvPr id="9" name="Slide Number Placeholder 6">
            <a:extLst>
              <a:ext uri="{FF2B5EF4-FFF2-40B4-BE49-F238E27FC236}">
                <a16:creationId xmlns:a16="http://schemas.microsoft.com/office/drawing/2014/main" id="{2D83B95C-0102-33F3-DAE8-09675AF1EFC4}"/>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TextBox 2"/>
          <p:cNvSpPr txBox="1"/>
          <p:nvPr/>
        </p:nvSpPr>
        <p:spPr>
          <a:xfrm>
            <a:off x="2572340" y="1415012"/>
            <a:ext cx="14899067" cy="1372171"/>
          </a:xfrm>
          <a:prstGeom prst="rect">
            <a:avLst/>
          </a:prstGeom>
        </p:spPr>
        <p:txBody>
          <a:bodyPr lIns="0" tIns="0" rIns="0" bIns="0" rtlCol="0" anchor="t">
            <a:spAutoFit/>
          </a:bodyPr>
          <a:lstStyle/>
          <a:p>
            <a:pPr algn="r">
              <a:lnSpc>
                <a:spcPts val="10740"/>
              </a:lnSpc>
            </a:pPr>
            <a:r>
              <a:rPr lang="en-US" sz="10000" spc="-443" dirty="0">
                <a:solidFill>
                  <a:srgbClr val="C8173C"/>
                </a:solidFill>
                <a:latin typeface="Arial" panose="020B0604020202020204" pitchFamily="34" charset="0"/>
                <a:ea typeface="Bright"/>
                <a:cs typeface="Bright"/>
                <a:sym typeface="Bright"/>
              </a:rPr>
              <a:t>SUBMISSION </a:t>
            </a:r>
            <a:r>
              <a:rPr lang="en-US" sz="10000" spc="-443" dirty="0">
                <a:solidFill>
                  <a:srgbClr val="332C2B"/>
                </a:solidFill>
                <a:latin typeface="Arial" panose="020B0604020202020204" pitchFamily="34" charset="0"/>
                <a:ea typeface="Bright"/>
                <a:cs typeface="Bright"/>
                <a:sym typeface="Bright"/>
              </a:rPr>
              <a:t>IS NOT </a:t>
            </a:r>
            <a:r>
              <a:rPr lang="en-US" sz="10000" spc="-443" dirty="0">
                <a:solidFill>
                  <a:srgbClr val="C8173C"/>
                </a:solidFill>
                <a:latin typeface="Arial" panose="020B0604020202020204" pitchFamily="34" charset="0"/>
                <a:ea typeface="Bright"/>
                <a:cs typeface="Bright"/>
                <a:sym typeface="Bright"/>
              </a:rPr>
              <a:t>...</a:t>
            </a:r>
          </a:p>
        </p:txBody>
      </p:sp>
      <p:sp>
        <p:nvSpPr>
          <p:cNvPr id="3" name="Freeform 3"/>
          <p:cNvSpPr/>
          <p:nvPr/>
        </p:nvSpPr>
        <p:spPr>
          <a:xfrm rot="5400000">
            <a:off x="-4235722" y="8085952"/>
            <a:ext cx="9944796" cy="633981"/>
          </a:xfrm>
          <a:custGeom>
            <a:avLst/>
            <a:gdLst/>
            <a:ahLst/>
            <a:cxnLst/>
            <a:rect l="l" t="t" r="r" b="b"/>
            <a:pathLst>
              <a:path w="9944796" h="633981">
                <a:moveTo>
                  <a:pt x="0" y="0"/>
                </a:moveTo>
                <a:lnTo>
                  <a:pt x="9944796" y="0"/>
                </a:lnTo>
                <a:lnTo>
                  <a:pt x="9944796" y="633980"/>
                </a:lnTo>
                <a:lnTo>
                  <a:pt x="0" y="633980"/>
                </a:lnTo>
                <a:lnTo>
                  <a:pt x="0" y="0"/>
                </a:lnTo>
                <a:close/>
              </a:path>
            </a:pathLst>
          </a:custGeom>
          <a:blipFill>
            <a:blip r:embed="rId2">
              <a:alphaModFix amt="50000"/>
            </a:blip>
            <a:stretch>
              <a:fillRect/>
            </a:stretch>
          </a:blipFill>
        </p:spPr>
        <p:txBody>
          <a:bodyPr/>
          <a:lstStyle/>
          <a:p>
            <a:endParaRPr lang="en-SG"/>
          </a:p>
        </p:txBody>
      </p:sp>
      <p:grpSp>
        <p:nvGrpSpPr>
          <p:cNvPr id="4" name="Group 4"/>
          <p:cNvGrpSpPr/>
          <p:nvPr/>
        </p:nvGrpSpPr>
        <p:grpSpPr>
          <a:xfrm>
            <a:off x="1028700" y="3430544"/>
            <a:ext cx="16442707" cy="7434374"/>
            <a:chOff x="0" y="0"/>
            <a:chExt cx="936422" cy="423392"/>
          </a:xfrm>
        </p:grpSpPr>
        <p:sp>
          <p:nvSpPr>
            <p:cNvPr id="5" name="Freeform 5"/>
            <p:cNvSpPr/>
            <p:nvPr/>
          </p:nvSpPr>
          <p:spPr>
            <a:xfrm>
              <a:off x="0" y="0"/>
              <a:ext cx="936422" cy="423392"/>
            </a:xfrm>
            <a:custGeom>
              <a:avLst/>
              <a:gdLst/>
              <a:ahLst/>
              <a:cxnLst/>
              <a:rect l="l" t="t" r="r" b="b"/>
              <a:pathLst>
                <a:path w="936422" h="423392">
                  <a:moveTo>
                    <a:pt x="0" y="0"/>
                  </a:moveTo>
                  <a:lnTo>
                    <a:pt x="936422" y="0"/>
                  </a:lnTo>
                  <a:lnTo>
                    <a:pt x="936422" y="423392"/>
                  </a:lnTo>
                  <a:lnTo>
                    <a:pt x="0" y="423392"/>
                  </a:lnTo>
                  <a:close/>
                </a:path>
              </a:pathLst>
            </a:custGeom>
            <a:solidFill>
              <a:srgbClr val="EBCAC6"/>
            </a:solidFill>
          </p:spPr>
          <p:txBody>
            <a:bodyPr/>
            <a:lstStyle/>
            <a:p>
              <a:endParaRPr lang="en-SG"/>
            </a:p>
          </p:txBody>
        </p:sp>
        <p:sp>
          <p:nvSpPr>
            <p:cNvPr id="6" name="TextBox 6"/>
            <p:cNvSpPr txBox="1"/>
            <p:nvPr/>
          </p:nvSpPr>
          <p:spPr>
            <a:xfrm>
              <a:off x="0" y="-38100"/>
              <a:ext cx="936422" cy="4614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50233" y="4782503"/>
            <a:ext cx="13187533" cy="3823335"/>
          </a:xfrm>
          <a:prstGeom prst="rect">
            <a:avLst/>
          </a:prstGeom>
        </p:spPr>
        <p:txBody>
          <a:bodyPr lIns="0" tIns="0" rIns="0" bIns="0" rtlCol="0" anchor="t">
            <a:spAutoFit/>
          </a:bodyPr>
          <a:lstStyle/>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Bossing around.</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Undermine his decision.</a:t>
            </a:r>
          </a:p>
          <a:p>
            <a:pPr algn="just">
              <a:lnSpc>
                <a:spcPts val="10320"/>
              </a:lnSpc>
            </a:pPr>
            <a:endParaRPr lang="en-US" sz="6000" dirty="0">
              <a:solidFill>
                <a:srgbClr val="641727"/>
              </a:solidFill>
              <a:latin typeface="Arial" panose="020B0604020202020204" pitchFamily="34" charset="0"/>
              <a:ea typeface="EB Garamond"/>
              <a:cs typeface="EB Garamond"/>
              <a:sym typeface="EB Garamond"/>
            </a:endParaRPr>
          </a:p>
        </p:txBody>
      </p:sp>
      <p:sp>
        <p:nvSpPr>
          <p:cNvPr id="9" name="Slide Number Placeholder 6">
            <a:extLst>
              <a:ext uri="{FF2B5EF4-FFF2-40B4-BE49-F238E27FC236}">
                <a16:creationId xmlns:a16="http://schemas.microsoft.com/office/drawing/2014/main" id="{B31B8B72-1951-BF9F-0953-8FECB74A74F1}"/>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TextBox 2"/>
          <p:cNvSpPr txBox="1"/>
          <p:nvPr/>
        </p:nvSpPr>
        <p:spPr>
          <a:xfrm>
            <a:off x="2572340" y="1415012"/>
            <a:ext cx="14899067" cy="1372171"/>
          </a:xfrm>
          <a:prstGeom prst="rect">
            <a:avLst/>
          </a:prstGeom>
        </p:spPr>
        <p:txBody>
          <a:bodyPr lIns="0" tIns="0" rIns="0" bIns="0" rtlCol="0" anchor="t">
            <a:spAutoFit/>
          </a:bodyPr>
          <a:lstStyle/>
          <a:p>
            <a:pPr algn="r">
              <a:lnSpc>
                <a:spcPts val="10740"/>
              </a:lnSpc>
            </a:pPr>
            <a:r>
              <a:rPr lang="en-US" sz="10000" spc="-443" dirty="0">
                <a:solidFill>
                  <a:srgbClr val="C8173C"/>
                </a:solidFill>
                <a:latin typeface="Arial" panose="020B0604020202020204" pitchFamily="34" charset="0"/>
                <a:ea typeface="Bright"/>
                <a:cs typeface="Bright"/>
                <a:sym typeface="Bright"/>
              </a:rPr>
              <a:t>SUBMISSION </a:t>
            </a:r>
            <a:r>
              <a:rPr lang="en-US" sz="10000" spc="-443" dirty="0">
                <a:solidFill>
                  <a:srgbClr val="332C2B"/>
                </a:solidFill>
                <a:latin typeface="Arial" panose="020B0604020202020204" pitchFamily="34" charset="0"/>
                <a:ea typeface="Bright"/>
                <a:cs typeface="Bright"/>
                <a:sym typeface="Bright"/>
              </a:rPr>
              <a:t>IS NOT</a:t>
            </a:r>
            <a:r>
              <a:rPr lang="en-US" sz="10000" spc="-443" dirty="0">
                <a:solidFill>
                  <a:srgbClr val="C8173C"/>
                </a:solidFill>
                <a:latin typeface="Arial" panose="020B0604020202020204" pitchFamily="34" charset="0"/>
                <a:ea typeface="Bright"/>
                <a:cs typeface="Bright"/>
                <a:sym typeface="Bright"/>
              </a:rPr>
              <a:t> ...</a:t>
            </a:r>
          </a:p>
        </p:txBody>
      </p:sp>
      <p:sp>
        <p:nvSpPr>
          <p:cNvPr id="3" name="Freeform 3"/>
          <p:cNvSpPr/>
          <p:nvPr/>
        </p:nvSpPr>
        <p:spPr>
          <a:xfrm rot="5400000">
            <a:off x="-4235722" y="8085952"/>
            <a:ext cx="9944796" cy="633981"/>
          </a:xfrm>
          <a:custGeom>
            <a:avLst/>
            <a:gdLst/>
            <a:ahLst/>
            <a:cxnLst/>
            <a:rect l="l" t="t" r="r" b="b"/>
            <a:pathLst>
              <a:path w="9944796" h="633981">
                <a:moveTo>
                  <a:pt x="0" y="0"/>
                </a:moveTo>
                <a:lnTo>
                  <a:pt x="9944796" y="0"/>
                </a:lnTo>
                <a:lnTo>
                  <a:pt x="9944796" y="633980"/>
                </a:lnTo>
                <a:lnTo>
                  <a:pt x="0" y="633980"/>
                </a:lnTo>
                <a:lnTo>
                  <a:pt x="0" y="0"/>
                </a:lnTo>
                <a:close/>
              </a:path>
            </a:pathLst>
          </a:custGeom>
          <a:blipFill>
            <a:blip r:embed="rId2">
              <a:alphaModFix amt="50000"/>
            </a:blip>
            <a:stretch>
              <a:fillRect/>
            </a:stretch>
          </a:blipFill>
        </p:spPr>
        <p:txBody>
          <a:bodyPr/>
          <a:lstStyle/>
          <a:p>
            <a:endParaRPr lang="en-SG"/>
          </a:p>
        </p:txBody>
      </p:sp>
      <p:grpSp>
        <p:nvGrpSpPr>
          <p:cNvPr id="4" name="Group 4"/>
          <p:cNvGrpSpPr/>
          <p:nvPr/>
        </p:nvGrpSpPr>
        <p:grpSpPr>
          <a:xfrm>
            <a:off x="1028700" y="3430544"/>
            <a:ext cx="16442707" cy="7434374"/>
            <a:chOff x="0" y="0"/>
            <a:chExt cx="936422" cy="423392"/>
          </a:xfrm>
        </p:grpSpPr>
        <p:sp>
          <p:nvSpPr>
            <p:cNvPr id="5" name="Freeform 5"/>
            <p:cNvSpPr/>
            <p:nvPr/>
          </p:nvSpPr>
          <p:spPr>
            <a:xfrm>
              <a:off x="0" y="0"/>
              <a:ext cx="936422" cy="423392"/>
            </a:xfrm>
            <a:custGeom>
              <a:avLst/>
              <a:gdLst/>
              <a:ahLst/>
              <a:cxnLst/>
              <a:rect l="l" t="t" r="r" b="b"/>
              <a:pathLst>
                <a:path w="936422" h="423392">
                  <a:moveTo>
                    <a:pt x="0" y="0"/>
                  </a:moveTo>
                  <a:lnTo>
                    <a:pt x="936422" y="0"/>
                  </a:lnTo>
                  <a:lnTo>
                    <a:pt x="936422" y="423392"/>
                  </a:lnTo>
                  <a:lnTo>
                    <a:pt x="0" y="423392"/>
                  </a:lnTo>
                  <a:close/>
                </a:path>
              </a:pathLst>
            </a:custGeom>
            <a:solidFill>
              <a:srgbClr val="EBCAC6"/>
            </a:solidFill>
          </p:spPr>
          <p:txBody>
            <a:bodyPr/>
            <a:lstStyle/>
            <a:p>
              <a:endParaRPr lang="en-SG"/>
            </a:p>
          </p:txBody>
        </p:sp>
        <p:sp>
          <p:nvSpPr>
            <p:cNvPr id="6" name="TextBox 6"/>
            <p:cNvSpPr txBox="1"/>
            <p:nvPr/>
          </p:nvSpPr>
          <p:spPr>
            <a:xfrm>
              <a:off x="0" y="-38100"/>
              <a:ext cx="936422" cy="4614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50233" y="4130040"/>
            <a:ext cx="13187533" cy="5128260"/>
          </a:xfrm>
          <a:prstGeom prst="rect">
            <a:avLst/>
          </a:prstGeom>
        </p:spPr>
        <p:txBody>
          <a:bodyPr lIns="0" tIns="0" rIns="0" bIns="0" rtlCol="0" anchor="t">
            <a:spAutoFit/>
          </a:bodyPr>
          <a:lstStyle/>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Bossing around.</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Undermine his decision.</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Criticize and nag him.</a:t>
            </a:r>
          </a:p>
          <a:p>
            <a:pPr algn="just">
              <a:lnSpc>
                <a:spcPts val="10320"/>
              </a:lnSpc>
            </a:pPr>
            <a:endParaRPr lang="en-US" sz="6000" dirty="0">
              <a:solidFill>
                <a:srgbClr val="641727"/>
              </a:solidFill>
              <a:latin typeface="Arial" panose="020B0604020202020204" pitchFamily="34" charset="0"/>
              <a:ea typeface="EB Garamond"/>
              <a:cs typeface="EB Garamond"/>
              <a:sym typeface="EB Garamond"/>
            </a:endParaRPr>
          </a:p>
        </p:txBody>
      </p:sp>
      <p:sp>
        <p:nvSpPr>
          <p:cNvPr id="9" name="Slide Number Placeholder 6">
            <a:extLst>
              <a:ext uri="{FF2B5EF4-FFF2-40B4-BE49-F238E27FC236}">
                <a16:creationId xmlns:a16="http://schemas.microsoft.com/office/drawing/2014/main" id="{043AAD61-7F1F-0D2D-100B-2693A1C2CD3C}"/>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TextBox 2"/>
          <p:cNvSpPr txBox="1"/>
          <p:nvPr/>
        </p:nvSpPr>
        <p:spPr>
          <a:xfrm>
            <a:off x="2572340" y="1415012"/>
            <a:ext cx="14899067" cy="1372171"/>
          </a:xfrm>
          <a:prstGeom prst="rect">
            <a:avLst/>
          </a:prstGeom>
        </p:spPr>
        <p:txBody>
          <a:bodyPr lIns="0" tIns="0" rIns="0" bIns="0" rtlCol="0" anchor="t">
            <a:spAutoFit/>
          </a:bodyPr>
          <a:lstStyle/>
          <a:p>
            <a:pPr algn="r">
              <a:lnSpc>
                <a:spcPts val="10740"/>
              </a:lnSpc>
            </a:pPr>
            <a:r>
              <a:rPr lang="en-US" sz="10000" spc="-443" dirty="0">
                <a:solidFill>
                  <a:srgbClr val="C8173C"/>
                </a:solidFill>
                <a:latin typeface="Arial" panose="020B0604020202020204" pitchFamily="34" charset="0"/>
                <a:ea typeface="Bright"/>
                <a:cs typeface="Bright"/>
                <a:sym typeface="Bright"/>
              </a:rPr>
              <a:t>SUBMISSION </a:t>
            </a:r>
            <a:r>
              <a:rPr lang="en-US" sz="10000" spc="-443" dirty="0">
                <a:solidFill>
                  <a:srgbClr val="332C2B"/>
                </a:solidFill>
                <a:latin typeface="Arial" panose="020B0604020202020204" pitchFamily="34" charset="0"/>
                <a:ea typeface="Bright"/>
                <a:cs typeface="Bright"/>
                <a:sym typeface="Bright"/>
              </a:rPr>
              <a:t>IS NOT</a:t>
            </a:r>
            <a:r>
              <a:rPr lang="en-US" sz="10000" spc="-443" dirty="0">
                <a:solidFill>
                  <a:srgbClr val="C8173C"/>
                </a:solidFill>
                <a:latin typeface="Arial" panose="020B0604020202020204" pitchFamily="34" charset="0"/>
                <a:ea typeface="Bright"/>
                <a:cs typeface="Bright"/>
                <a:sym typeface="Bright"/>
              </a:rPr>
              <a:t> ...</a:t>
            </a:r>
          </a:p>
        </p:txBody>
      </p:sp>
      <p:sp>
        <p:nvSpPr>
          <p:cNvPr id="3" name="Freeform 3"/>
          <p:cNvSpPr/>
          <p:nvPr/>
        </p:nvSpPr>
        <p:spPr>
          <a:xfrm rot="5400000">
            <a:off x="-4235722" y="8085952"/>
            <a:ext cx="9944796" cy="633981"/>
          </a:xfrm>
          <a:custGeom>
            <a:avLst/>
            <a:gdLst/>
            <a:ahLst/>
            <a:cxnLst/>
            <a:rect l="l" t="t" r="r" b="b"/>
            <a:pathLst>
              <a:path w="9944796" h="633981">
                <a:moveTo>
                  <a:pt x="0" y="0"/>
                </a:moveTo>
                <a:lnTo>
                  <a:pt x="9944796" y="0"/>
                </a:lnTo>
                <a:lnTo>
                  <a:pt x="9944796" y="633980"/>
                </a:lnTo>
                <a:lnTo>
                  <a:pt x="0" y="633980"/>
                </a:lnTo>
                <a:lnTo>
                  <a:pt x="0" y="0"/>
                </a:lnTo>
                <a:close/>
              </a:path>
            </a:pathLst>
          </a:custGeom>
          <a:blipFill>
            <a:blip r:embed="rId2">
              <a:alphaModFix amt="50000"/>
            </a:blip>
            <a:stretch>
              <a:fillRect/>
            </a:stretch>
          </a:blipFill>
        </p:spPr>
        <p:txBody>
          <a:bodyPr/>
          <a:lstStyle/>
          <a:p>
            <a:endParaRPr lang="en-SG"/>
          </a:p>
        </p:txBody>
      </p:sp>
      <p:grpSp>
        <p:nvGrpSpPr>
          <p:cNvPr id="4" name="Group 4"/>
          <p:cNvGrpSpPr/>
          <p:nvPr/>
        </p:nvGrpSpPr>
        <p:grpSpPr>
          <a:xfrm>
            <a:off x="1028700" y="3430544"/>
            <a:ext cx="16442707" cy="7434374"/>
            <a:chOff x="0" y="0"/>
            <a:chExt cx="936422" cy="423392"/>
          </a:xfrm>
        </p:grpSpPr>
        <p:sp>
          <p:nvSpPr>
            <p:cNvPr id="5" name="Freeform 5"/>
            <p:cNvSpPr/>
            <p:nvPr/>
          </p:nvSpPr>
          <p:spPr>
            <a:xfrm>
              <a:off x="0" y="0"/>
              <a:ext cx="936422" cy="423392"/>
            </a:xfrm>
            <a:custGeom>
              <a:avLst/>
              <a:gdLst/>
              <a:ahLst/>
              <a:cxnLst/>
              <a:rect l="l" t="t" r="r" b="b"/>
              <a:pathLst>
                <a:path w="936422" h="423392">
                  <a:moveTo>
                    <a:pt x="0" y="0"/>
                  </a:moveTo>
                  <a:lnTo>
                    <a:pt x="936422" y="0"/>
                  </a:lnTo>
                  <a:lnTo>
                    <a:pt x="936422" y="423392"/>
                  </a:lnTo>
                  <a:lnTo>
                    <a:pt x="0" y="423392"/>
                  </a:lnTo>
                  <a:close/>
                </a:path>
              </a:pathLst>
            </a:custGeom>
            <a:solidFill>
              <a:srgbClr val="EBCAC6"/>
            </a:solidFill>
          </p:spPr>
          <p:txBody>
            <a:bodyPr/>
            <a:lstStyle/>
            <a:p>
              <a:endParaRPr lang="en-SG"/>
            </a:p>
          </p:txBody>
        </p:sp>
        <p:sp>
          <p:nvSpPr>
            <p:cNvPr id="6" name="TextBox 6"/>
            <p:cNvSpPr txBox="1"/>
            <p:nvPr/>
          </p:nvSpPr>
          <p:spPr>
            <a:xfrm>
              <a:off x="0" y="-38100"/>
              <a:ext cx="936422" cy="4614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50233" y="4130040"/>
            <a:ext cx="13187533" cy="5128260"/>
          </a:xfrm>
          <a:prstGeom prst="rect">
            <a:avLst/>
          </a:prstGeom>
        </p:spPr>
        <p:txBody>
          <a:bodyPr lIns="0" tIns="0" rIns="0" bIns="0" rtlCol="0" anchor="t">
            <a:spAutoFit/>
          </a:bodyPr>
          <a:lstStyle/>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Bossing around.</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Undermine his decision.</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Criticize and nag him.</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Discredit him before others.</a:t>
            </a:r>
          </a:p>
        </p:txBody>
      </p:sp>
      <p:sp>
        <p:nvSpPr>
          <p:cNvPr id="9" name="Slide Number Placeholder 6">
            <a:extLst>
              <a:ext uri="{FF2B5EF4-FFF2-40B4-BE49-F238E27FC236}">
                <a16:creationId xmlns:a16="http://schemas.microsoft.com/office/drawing/2014/main" id="{874FA810-AC46-4A37-0CD7-CCE4FB660A5F}"/>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TextBox 2"/>
          <p:cNvSpPr txBox="1"/>
          <p:nvPr/>
        </p:nvSpPr>
        <p:spPr>
          <a:xfrm>
            <a:off x="2572340" y="1415012"/>
            <a:ext cx="14899067" cy="1421030"/>
          </a:xfrm>
          <a:prstGeom prst="rect">
            <a:avLst/>
          </a:prstGeom>
        </p:spPr>
        <p:txBody>
          <a:bodyPr lIns="0" tIns="0" rIns="0" bIns="0" rtlCol="0" anchor="t">
            <a:spAutoFit/>
          </a:bodyPr>
          <a:lstStyle/>
          <a:p>
            <a:pPr algn="r">
              <a:lnSpc>
                <a:spcPts val="10740"/>
              </a:lnSpc>
            </a:pPr>
            <a:r>
              <a:rPr lang="en-US" sz="10000" spc="-443" dirty="0">
                <a:solidFill>
                  <a:srgbClr val="C8173C"/>
                </a:solidFill>
                <a:latin typeface="Arial" panose="020B0604020202020204" pitchFamily="34" charset="0"/>
                <a:ea typeface="Bright"/>
                <a:cs typeface="Bright"/>
                <a:sym typeface="Bright"/>
              </a:rPr>
              <a:t>SUBMISSION IS ...</a:t>
            </a:r>
          </a:p>
        </p:txBody>
      </p:sp>
      <p:sp>
        <p:nvSpPr>
          <p:cNvPr id="3" name="Freeform 3"/>
          <p:cNvSpPr/>
          <p:nvPr/>
        </p:nvSpPr>
        <p:spPr>
          <a:xfrm rot="5400000">
            <a:off x="-4235722" y="8085952"/>
            <a:ext cx="9944796" cy="633981"/>
          </a:xfrm>
          <a:custGeom>
            <a:avLst/>
            <a:gdLst/>
            <a:ahLst/>
            <a:cxnLst/>
            <a:rect l="l" t="t" r="r" b="b"/>
            <a:pathLst>
              <a:path w="9944796" h="633981">
                <a:moveTo>
                  <a:pt x="0" y="0"/>
                </a:moveTo>
                <a:lnTo>
                  <a:pt x="9944796" y="0"/>
                </a:lnTo>
                <a:lnTo>
                  <a:pt x="9944796" y="633980"/>
                </a:lnTo>
                <a:lnTo>
                  <a:pt x="0" y="633980"/>
                </a:lnTo>
                <a:lnTo>
                  <a:pt x="0" y="0"/>
                </a:lnTo>
                <a:close/>
              </a:path>
            </a:pathLst>
          </a:custGeom>
          <a:blipFill>
            <a:blip r:embed="rId2">
              <a:alphaModFix amt="50000"/>
            </a:blip>
            <a:stretch>
              <a:fillRect/>
            </a:stretch>
          </a:blipFill>
        </p:spPr>
        <p:txBody>
          <a:bodyPr/>
          <a:lstStyle/>
          <a:p>
            <a:endParaRPr lang="en-SG"/>
          </a:p>
        </p:txBody>
      </p:sp>
      <p:grpSp>
        <p:nvGrpSpPr>
          <p:cNvPr id="4" name="Group 4"/>
          <p:cNvGrpSpPr/>
          <p:nvPr/>
        </p:nvGrpSpPr>
        <p:grpSpPr>
          <a:xfrm>
            <a:off x="1028700" y="3430544"/>
            <a:ext cx="16442707" cy="7434374"/>
            <a:chOff x="0" y="0"/>
            <a:chExt cx="936422" cy="423392"/>
          </a:xfrm>
        </p:grpSpPr>
        <p:sp>
          <p:nvSpPr>
            <p:cNvPr id="5" name="Freeform 5"/>
            <p:cNvSpPr/>
            <p:nvPr/>
          </p:nvSpPr>
          <p:spPr>
            <a:xfrm>
              <a:off x="0" y="0"/>
              <a:ext cx="936422" cy="423392"/>
            </a:xfrm>
            <a:custGeom>
              <a:avLst/>
              <a:gdLst/>
              <a:ahLst/>
              <a:cxnLst/>
              <a:rect l="l" t="t" r="r" b="b"/>
              <a:pathLst>
                <a:path w="936422" h="423392">
                  <a:moveTo>
                    <a:pt x="0" y="0"/>
                  </a:moveTo>
                  <a:lnTo>
                    <a:pt x="936422" y="0"/>
                  </a:lnTo>
                  <a:lnTo>
                    <a:pt x="936422" y="423392"/>
                  </a:lnTo>
                  <a:lnTo>
                    <a:pt x="0" y="423392"/>
                  </a:lnTo>
                  <a:close/>
                </a:path>
              </a:pathLst>
            </a:custGeom>
            <a:solidFill>
              <a:srgbClr val="EBCAC6"/>
            </a:solidFill>
          </p:spPr>
          <p:txBody>
            <a:bodyPr/>
            <a:lstStyle/>
            <a:p>
              <a:endParaRPr lang="en-SG"/>
            </a:p>
          </p:txBody>
        </p:sp>
        <p:sp>
          <p:nvSpPr>
            <p:cNvPr id="6" name="TextBox 6"/>
            <p:cNvSpPr txBox="1"/>
            <p:nvPr/>
          </p:nvSpPr>
          <p:spPr>
            <a:xfrm>
              <a:off x="0" y="-38100"/>
              <a:ext cx="936422" cy="4614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50233" y="6087428"/>
            <a:ext cx="13187533" cy="1165832"/>
          </a:xfrm>
          <a:prstGeom prst="rect">
            <a:avLst/>
          </a:prstGeom>
        </p:spPr>
        <p:txBody>
          <a:bodyPr lIns="0" tIns="0" rIns="0" bIns="0" rtlCol="0" anchor="t">
            <a:spAutoFit/>
          </a:bodyPr>
          <a:lstStyle/>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Pray for your husband.</a:t>
            </a:r>
          </a:p>
        </p:txBody>
      </p:sp>
      <p:sp>
        <p:nvSpPr>
          <p:cNvPr id="9" name="Slide Number Placeholder 6">
            <a:extLst>
              <a:ext uri="{FF2B5EF4-FFF2-40B4-BE49-F238E27FC236}">
                <a16:creationId xmlns:a16="http://schemas.microsoft.com/office/drawing/2014/main" id="{1DEEE99F-80FA-C6FC-A9A9-3F113106E3FF}"/>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TextBox 2"/>
          <p:cNvSpPr txBox="1"/>
          <p:nvPr/>
        </p:nvSpPr>
        <p:spPr>
          <a:xfrm>
            <a:off x="2572340" y="1415012"/>
            <a:ext cx="14899067" cy="1421030"/>
          </a:xfrm>
          <a:prstGeom prst="rect">
            <a:avLst/>
          </a:prstGeom>
        </p:spPr>
        <p:txBody>
          <a:bodyPr lIns="0" tIns="0" rIns="0" bIns="0" rtlCol="0" anchor="t">
            <a:spAutoFit/>
          </a:bodyPr>
          <a:lstStyle/>
          <a:p>
            <a:pPr algn="r">
              <a:lnSpc>
                <a:spcPts val="10740"/>
              </a:lnSpc>
            </a:pPr>
            <a:r>
              <a:rPr lang="en-US" sz="10000" spc="-443" dirty="0">
                <a:solidFill>
                  <a:srgbClr val="C8173C"/>
                </a:solidFill>
                <a:latin typeface="Arial" panose="020B0604020202020204" pitchFamily="34" charset="0"/>
                <a:ea typeface="Bright"/>
                <a:cs typeface="Bright"/>
                <a:sym typeface="Bright"/>
              </a:rPr>
              <a:t>SUBMISSION IS ...</a:t>
            </a:r>
          </a:p>
        </p:txBody>
      </p:sp>
      <p:sp>
        <p:nvSpPr>
          <p:cNvPr id="3" name="Freeform 3"/>
          <p:cNvSpPr/>
          <p:nvPr/>
        </p:nvSpPr>
        <p:spPr>
          <a:xfrm rot="5400000">
            <a:off x="-4235722" y="8085952"/>
            <a:ext cx="9944796" cy="633981"/>
          </a:xfrm>
          <a:custGeom>
            <a:avLst/>
            <a:gdLst/>
            <a:ahLst/>
            <a:cxnLst/>
            <a:rect l="l" t="t" r="r" b="b"/>
            <a:pathLst>
              <a:path w="9944796" h="633981">
                <a:moveTo>
                  <a:pt x="0" y="0"/>
                </a:moveTo>
                <a:lnTo>
                  <a:pt x="9944796" y="0"/>
                </a:lnTo>
                <a:lnTo>
                  <a:pt x="9944796" y="633980"/>
                </a:lnTo>
                <a:lnTo>
                  <a:pt x="0" y="633980"/>
                </a:lnTo>
                <a:lnTo>
                  <a:pt x="0" y="0"/>
                </a:lnTo>
                <a:close/>
              </a:path>
            </a:pathLst>
          </a:custGeom>
          <a:blipFill>
            <a:blip r:embed="rId2">
              <a:alphaModFix amt="50000"/>
            </a:blip>
            <a:stretch>
              <a:fillRect/>
            </a:stretch>
          </a:blipFill>
        </p:spPr>
        <p:txBody>
          <a:bodyPr/>
          <a:lstStyle/>
          <a:p>
            <a:endParaRPr lang="en-SG"/>
          </a:p>
        </p:txBody>
      </p:sp>
      <p:grpSp>
        <p:nvGrpSpPr>
          <p:cNvPr id="4" name="Group 4"/>
          <p:cNvGrpSpPr/>
          <p:nvPr/>
        </p:nvGrpSpPr>
        <p:grpSpPr>
          <a:xfrm>
            <a:off x="1028700" y="3430544"/>
            <a:ext cx="16442707" cy="7434374"/>
            <a:chOff x="0" y="0"/>
            <a:chExt cx="936422" cy="423392"/>
          </a:xfrm>
        </p:grpSpPr>
        <p:sp>
          <p:nvSpPr>
            <p:cNvPr id="5" name="Freeform 5"/>
            <p:cNvSpPr/>
            <p:nvPr/>
          </p:nvSpPr>
          <p:spPr>
            <a:xfrm>
              <a:off x="0" y="0"/>
              <a:ext cx="936422" cy="423392"/>
            </a:xfrm>
            <a:custGeom>
              <a:avLst/>
              <a:gdLst/>
              <a:ahLst/>
              <a:cxnLst/>
              <a:rect l="l" t="t" r="r" b="b"/>
              <a:pathLst>
                <a:path w="936422" h="423392">
                  <a:moveTo>
                    <a:pt x="0" y="0"/>
                  </a:moveTo>
                  <a:lnTo>
                    <a:pt x="936422" y="0"/>
                  </a:lnTo>
                  <a:lnTo>
                    <a:pt x="936422" y="423392"/>
                  </a:lnTo>
                  <a:lnTo>
                    <a:pt x="0" y="423392"/>
                  </a:lnTo>
                  <a:close/>
                </a:path>
              </a:pathLst>
            </a:custGeom>
            <a:solidFill>
              <a:srgbClr val="EBCAC6"/>
            </a:solidFill>
          </p:spPr>
          <p:txBody>
            <a:bodyPr/>
            <a:lstStyle/>
            <a:p>
              <a:endParaRPr lang="en-SG"/>
            </a:p>
          </p:txBody>
        </p:sp>
        <p:sp>
          <p:nvSpPr>
            <p:cNvPr id="6" name="TextBox 6"/>
            <p:cNvSpPr txBox="1"/>
            <p:nvPr/>
          </p:nvSpPr>
          <p:spPr>
            <a:xfrm>
              <a:off x="0" y="-38100"/>
              <a:ext cx="936422" cy="4614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50233" y="5434965"/>
            <a:ext cx="13187533" cy="2518410"/>
          </a:xfrm>
          <a:prstGeom prst="rect">
            <a:avLst/>
          </a:prstGeom>
        </p:spPr>
        <p:txBody>
          <a:bodyPr lIns="0" tIns="0" rIns="0" bIns="0" rtlCol="0" anchor="t">
            <a:spAutoFit/>
          </a:bodyPr>
          <a:lstStyle/>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Pray for your husband.</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Show him you appreciate him.</a:t>
            </a:r>
          </a:p>
        </p:txBody>
      </p:sp>
      <p:sp>
        <p:nvSpPr>
          <p:cNvPr id="9" name="Slide Number Placeholder 6">
            <a:extLst>
              <a:ext uri="{FF2B5EF4-FFF2-40B4-BE49-F238E27FC236}">
                <a16:creationId xmlns:a16="http://schemas.microsoft.com/office/drawing/2014/main" id="{8AA9C511-7695-6DF3-A234-7DA14536E149}"/>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TextBox 2"/>
          <p:cNvSpPr txBox="1"/>
          <p:nvPr/>
        </p:nvSpPr>
        <p:spPr>
          <a:xfrm>
            <a:off x="2572340" y="1415012"/>
            <a:ext cx="14899067" cy="1421030"/>
          </a:xfrm>
          <a:prstGeom prst="rect">
            <a:avLst/>
          </a:prstGeom>
        </p:spPr>
        <p:txBody>
          <a:bodyPr lIns="0" tIns="0" rIns="0" bIns="0" rtlCol="0" anchor="t">
            <a:spAutoFit/>
          </a:bodyPr>
          <a:lstStyle/>
          <a:p>
            <a:pPr algn="r">
              <a:lnSpc>
                <a:spcPts val="10740"/>
              </a:lnSpc>
            </a:pPr>
            <a:r>
              <a:rPr lang="en-US" sz="10000" spc="-443" dirty="0">
                <a:solidFill>
                  <a:srgbClr val="C8173C"/>
                </a:solidFill>
                <a:latin typeface="Arial" panose="020B0604020202020204" pitchFamily="34" charset="0"/>
                <a:ea typeface="Bright"/>
                <a:cs typeface="Bright"/>
                <a:sym typeface="Bright"/>
              </a:rPr>
              <a:t>SUBMISSION IS ...</a:t>
            </a:r>
          </a:p>
        </p:txBody>
      </p:sp>
      <p:sp>
        <p:nvSpPr>
          <p:cNvPr id="3" name="Freeform 3"/>
          <p:cNvSpPr/>
          <p:nvPr/>
        </p:nvSpPr>
        <p:spPr>
          <a:xfrm rot="5400000">
            <a:off x="-4235722" y="8085952"/>
            <a:ext cx="9944796" cy="633981"/>
          </a:xfrm>
          <a:custGeom>
            <a:avLst/>
            <a:gdLst/>
            <a:ahLst/>
            <a:cxnLst/>
            <a:rect l="l" t="t" r="r" b="b"/>
            <a:pathLst>
              <a:path w="9944796" h="633981">
                <a:moveTo>
                  <a:pt x="0" y="0"/>
                </a:moveTo>
                <a:lnTo>
                  <a:pt x="9944796" y="0"/>
                </a:lnTo>
                <a:lnTo>
                  <a:pt x="9944796" y="633980"/>
                </a:lnTo>
                <a:lnTo>
                  <a:pt x="0" y="633980"/>
                </a:lnTo>
                <a:lnTo>
                  <a:pt x="0" y="0"/>
                </a:lnTo>
                <a:close/>
              </a:path>
            </a:pathLst>
          </a:custGeom>
          <a:blipFill>
            <a:blip r:embed="rId2">
              <a:alphaModFix amt="50000"/>
            </a:blip>
            <a:stretch>
              <a:fillRect/>
            </a:stretch>
          </a:blipFill>
        </p:spPr>
        <p:txBody>
          <a:bodyPr/>
          <a:lstStyle/>
          <a:p>
            <a:endParaRPr lang="en-SG"/>
          </a:p>
        </p:txBody>
      </p:sp>
      <p:grpSp>
        <p:nvGrpSpPr>
          <p:cNvPr id="4" name="Group 4"/>
          <p:cNvGrpSpPr/>
          <p:nvPr/>
        </p:nvGrpSpPr>
        <p:grpSpPr>
          <a:xfrm>
            <a:off x="1028700" y="3430544"/>
            <a:ext cx="16442707" cy="7434374"/>
            <a:chOff x="0" y="0"/>
            <a:chExt cx="936422" cy="423392"/>
          </a:xfrm>
        </p:grpSpPr>
        <p:sp>
          <p:nvSpPr>
            <p:cNvPr id="5" name="Freeform 5"/>
            <p:cNvSpPr/>
            <p:nvPr/>
          </p:nvSpPr>
          <p:spPr>
            <a:xfrm>
              <a:off x="0" y="0"/>
              <a:ext cx="936422" cy="423392"/>
            </a:xfrm>
            <a:custGeom>
              <a:avLst/>
              <a:gdLst/>
              <a:ahLst/>
              <a:cxnLst/>
              <a:rect l="l" t="t" r="r" b="b"/>
              <a:pathLst>
                <a:path w="936422" h="423392">
                  <a:moveTo>
                    <a:pt x="0" y="0"/>
                  </a:moveTo>
                  <a:lnTo>
                    <a:pt x="936422" y="0"/>
                  </a:lnTo>
                  <a:lnTo>
                    <a:pt x="936422" y="423392"/>
                  </a:lnTo>
                  <a:lnTo>
                    <a:pt x="0" y="423392"/>
                  </a:lnTo>
                  <a:close/>
                </a:path>
              </a:pathLst>
            </a:custGeom>
            <a:solidFill>
              <a:srgbClr val="EBCAC6"/>
            </a:solidFill>
          </p:spPr>
          <p:txBody>
            <a:bodyPr/>
            <a:lstStyle/>
            <a:p>
              <a:endParaRPr lang="en-SG"/>
            </a:p>
          </p:txBody>
        </p:sp>
        <p:sp>
          <p:nvSpPr>
            <p:cNvPr id="6" name="TextBox 6"/>
            <p:cNvSpPr txBox="1"/>
            <p:nvPr/>
          </p:nvSpPr>
          <p:spPr>
            <a:xfrm>
              <a:off x="0" y="-38100"/>
              <a:ext cx="936422" cy="4614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50233" y="4782503"/>
            <a:ext cx="13187533" cy="3823335"/>
          </a:xfrm>
          <a:prstGeom prst="rect">
            <a:avLst/>
          </a:prstGeom>
        </p:spPr>
        <p:txBody>
          <a:bodyPr lIns="0" tIns="0" rIns="0" bIns="0" rtlCol="0" anchor="t">
            <a:spAutoFit/>
          </a:bodyPr>
          <a:lstStyle/>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Pray for your husband.</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Show him you appreciate him.</a:t>
            </a:r>
          </a:p>
          <a:p>
            <a:pPr marL="1295400" lvl="1" indent="-647700" algn="just">
              <a:lnSpc>
                <a:spcPts val="10320"/>
              </a:lnSpc>
              <a:buFont typeface="Arial"/>
              <a:buChar char="•"/>
            </a:pPr>
            <a:r>
              <a:rPr lang="en-US" sz="6000" dirty="0">
                <a:solidFill>
                  <a:srgbClr val="641727"/>
                </a:solidFill>
                <a:latin typeface="Arial" panose="020B0604020202020204" pitchFamily="34" charset="0"/>
                <a:ea typeface="EB Garamond"/>
                <a:cs typeface="EB Garamond"/>
                <a:sym typeface="EB Garamond"/>
              </a:rPr>
              <a:t>Affirm his leadership.</a:t>
            </a:r>
          </a:p>
        </p:txBody>
      </p:sp>
      <p:sp>
        <p:nvSpPr>
          <p:cNvPr id="9" name="Slide Number Placeholder 6">
            <a:extLst>
              <a:ext uri="{FF2B5EF4-FFF2-40B4-BE49-F238E27FC236}">
                <a16:creationId xmlns:a16="http://schemas.microsoft.com/office/drawing/2014/main" id="{E98CBDDF-0B4E-FA86-37AD-930BE9F94B49}"/>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571585" y="608932"/>
            <a:ext cx="17144830" cy="9069137"/>
            <a:chOff x="0" y="0"/>
            <a:chExt cx="4515511" cy="2388579"/>
          </a:xfrm>
        </p:grpSpPr>
        <p:sp>
          <p:nvSpPr>
            <p:cNvPr id="3" name="Freeform 3"/>
            <p:cNvSpPr/>
            <p:nvPr/>
          </p:nvSpPr>
          <p:spPr>
            <a:xfrm>
              <a:off x="0" y="0"/>
              <a:ext cx="4515511" cy="2388579"/>
            </a:xfrm>
            <a:custGeom>
              <a:avLst/>
              <a:gdLst/>
              <a:ahLst/>
              <a:cxnLst/>
              <a:rect l="l" t="t" r="r" b="b"/>
              <a:pathLst>
                <a:path w="4515511" h="2388579">
                  <a:moveTo>
                    <a:pt x="2257755" y="0"/>
                  </a:moveTo>
                  <a:cubicBezTo>
                    <a:pt x="1010832" y="0"/>
                    <a:pt x="0" y="534702"/>
                    <a:pt x="0" y="1194290"/>
                  </a:cubicBezTo>
                  <a:cubicBezTo>
                    <a:pt x="0" y="1853878"/>
                    <a:pt x="1010832" y="2388579"/>
                    <a:pt x="2257755" y="2388579"/>
                  </a:cubicBezTo>
                  <a:cubicBezTo>
                    <a:pt x="3504679" y="2388579"/>
                    <a:pt x="4515511" y="1853878"/>
                    <a:pt x="4515511" y="1194290"/>
                  </a:cubicBezTo>
                  <a:cubicBezTo>
                    <a:pt x="4515511" y="534702"/>
                    <a:pt x="3504679" y="0"/>
                    <a:pt x="2257755" y="0"/>
                  </a:cubicBezTo>
                  <a:close/>
                </a:path>
              </a:pathLst>
            </a:custGeom>
            <a:solidFill>
              <a:srgbClr val="ECE5D7"/>
            </a:solidFill>
          </p:spPr>
          <p:txBody>
            <a:bodyPr/>
            <a:lstStyle/>
            <a:p>
              <a:endParaRPr lang="en-SG"/>
            </a:p>
          </p:txBody>
        </p:sp>
        <p:sp>
          <p:nvSpPr>
            <p:cNvPr id="4" name="TextBox 4"/>
            <p:cNvSpPr txBox="1"/>
            <p:nvPr/>
          </p:nvSpPr>
          <p:spPr>
            <a:xfrm>
              <a:off x="423329" y="185829"/>
              <a:ext cx="3668853" cy="197882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75601" y="2921127"/>
            <a:ext cx="15336798" cy="4282821"/>
          </a:xfrm>
          <a:prstGeom prst="rect">
            <a:avLst/>
          </a:prstGeom>
        </p:spPr>
        <p:txBody>
          <a:bodyPr lIns="0" tIns="0" rIns="0" bIns="0" rtlCol="0" anchor="t">
            <a:spAutoFit/>
          </a:bodyPr>
          <a:lstStyle/>
          <a:p>
            <a:pPr algn="just">
              <a:lnSpc>
                <a:spcPts val="6836"/>
              </a:lnSpc>
            </a:pPr>
            <a:r>
              <a:rPr lang="en-US" sz="4000" dirty="0">
                <a:solidFill>
                  <a:srgbClr val="641727"/>
                </a:solidFill>
                <a:latin typeface="Arial" panose="020B0604020202020204" pitchFamily="34" charset="0"/>
                <a:ea typeface="EB Garamond"/>
                <a:cs typeface="EB Garamond"/>
                <a:sym typeface="EB Garamond"/>
              </a:rPr>
              <a:t>25 Husbands, love your wives, just as Christ loved the church and gave himself up for her 26 to make her holy, cleansing her by the washing with water through the word, 27 and to present her to himself as a radiant church, without stain or wrinkle or any other blemish, but holy and blameless. </a:t>
            </a:r>
          </a:p>
        </p:txBody>
      </p:sp>
      <p:sp>
        <p:nvSpPr>
          <p:cNvPr id="8" name="TextBox 6">
            <a:extLst>
              <a:ext uri="{FF2B5EF4-FFF2-40B4-BE49-F238E27FC236}">
                <a16:creationId xmlns:a16="http://schemas.microsoft.com/office/drawing/2014/main" id="{936B102F-A83A-9C4A-0BD5-666C61ADCAD4}"/>
              </a:ext>
            </a:extLst>
          </p:cNvPr>
          <p:cNvSpPr txBox="1"/>
          <p:nvPr/>
        </p:nvSpPr>
        <p:spPr>
          <a:xfrm>
            <a:off x="4419600" y="8437314"/>
            <a:ext cx="9601200" cy="716543"/>
          </a:xfrm>
          <a:prstGeom prst="rect">
            <a:avLst/>
          </a:prstGeom>
        </p:spPr>
        <p:txBody>
          <a:bodyPr wrap="square" lIns="0" tIns="0" rIns="0" bIns="0" rtlCol="0" anchor="t">
            <a:spAutoFit/>
          </a:bodyPr>
          <a:lstStyle/>
          <a:p>
            <a:pPr algn="ctr">
              <a:lnSpc>
                <a:spcPts val="5405"/>
              </a:lnSpc>
            </a:pPr>
            <a:r>
              <a:rPr lang="en-US" sz="5000" b="1" spc="-222" dirty="0">
                <a:solidFill>
                  <a:srgbClr val="C8173C"/>
                </a:solidFill>
                <a:latin typeface="Arial" panose="020B0604020202020204" pitchFamily="34" charset="0"/>
                <a:ea typeface="Bright"/>
                <a:cs typeface="Bright"/>
                <a:sym typeface="Bright"/>
              </a:rPr>
              <a:t>EPHESIANS 5:22-33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60657" y="0"/>
            <a:ext cx="7766685" cy="10287000"/>
          </a:xfrm>
          <a:custGeom>
            <a:avLst/>
            <a:gdLst/>
            <a:ahLst/>
            <a:cxnLst/>
            <a:rect l="l" t="t" r="r" b="b"/>
            <a:pathLst>
              <a:path w="7766685" h="10287000">
                <a:moveTo>
                  <a:pt x="0" y="0"/>
                </a:moveTo>
                <a:lnTo>
                  <a:pt x="7766684" y="0"/>
                </a:lnTo>
                <a:lnTo>
                  <a:pt x="7766684" y="10287000"/>
                </a:lnTo>
                <a:lnTo>
                  <a:pt x="0" y="10287000"/>
                </a:lnTo>
                <a:lnTo>
                  <a:pt x="0" y="0"/>
                </a:lnTo>
                <a:close/>
              </a:path>
            </a:pathLst>
          </a:custGeom>
          <a:blipFill>
            <a:blip r:embed="rId2"/>
            <a:stretch>
              <a:fillRect/>
            </a:stretch>
          </a:blipFill>
        </p:spPr>
        <p:txBody>
          <a:bodyPr/>
          <a:lstStyle/>
          <a:p>
            <a:endParaRPr lang="en-SG"/>
          </a:p>
        </p:txBody>
      </p:sp>
      <p:sp>
        <p:nvSpPr>
          <p:cNvPr id="4" name="Slide Number Placeholder 6">
            <a:extLst>
              <a:ext uri="{FF2B5EF4-FFF2-40B4-BE49-F238E27FC236}">
                <a16:creationId xmlns:a16="http://schemas.microsoft.com/office/drawing/2014/main" id="{7D6A0C6C-8FDE-AD79-5FB5-DFC4F852C45C}"/>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CE5D7"/>
        </a:solidFill>
        <a:effectLst/>
      </p:bgPr>
    </p:bg>
    <p:spTree>
      <p:nvGrpSpPr>
        <p:cNvPr id="1" name=""/>
        <p:cNvGrpSpPr/>
        <p:nvPr/>
      </p:nvGrpSpPr>
      <p:grpSpPr>
        <a:xfrm>
          <a:off x="0" y="0"/>
          <a:ext cx="0" cy="0"/>
          <a:chOff x="0" y="0"/>
          <a:chExt cx="0" cy="0"/>
        </a:xfrm>
      </p:grpSpPr>
      <p:sp>
        <p:nvSpPr>
          <p:cNvPr id="2" name="Freeform 2"/>
          <p:cNvSpPr/>
          <p:nvPr/>
        </p:nvSpPr>
        <p:spPr>
          <a:xfrm flipH="1">
            <a:off x="235002" y="2226139"/>
            <a:ext cx="10620960" cy="12018059"/>
          </a:xfrm>
          <a:custGeom>
            <a:avLst/>
            <a:gdLst/>
            <a:ahLst/>
            <a:cxnLst/>
            <a:rect l="l" t="t" r="r" b="b"/>
            <a:pathLst>
              <a:path w="10620960" h="12018059">
                <a:moveTo>
                  <a:pt x="10620960" y="0"/>
                </a:moveTo>
                <a:lnTo>
                  <a:pt x="0" y="0"/>
                </a:lnTo>
                <a:lnTo>
                  <a:pt x="0" y="12018059"/>
                </a:lnTo>
                <a:lnTo>
                  <a:pt x="10620960" y="12018059"/>
                </a:lnTo>
                <a:lnTo>
                  <a:pt x="1062096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SG"/>
          </a:p>
        </p:txBody>
      </p:sp>
      <p:grpSp>
        <p:nvGrpSpPr>
          <p:cNvPr id="3" name="Group 3"/>
          <p:cNvGrpSpPr/>
          <p:nvPr/>
        </p:nvGrpSpPr>
        <p:grpSpPr>
          <a:xfrm>
            <a:off x="2151709" y="1864275"/>
            <a:ext cx="14272024" cy="10192950"/>
            <a:chOff x="0" y="0"/>
            <a:chExt cx="720594" cy="514642"/>
          </a:xfrm>
        </p:grpSpPr>
        <p:sp>
          <p:nvSpPr>
            <p:cNvPr id="4" name="Freeform 4"/>
            <p:cNvSpPr/>
            <p:nvPr/>
          </p:nvSpPr>
          <p:spPr>
            <a:xfrm>
              <a:off x="0" y="0"/>
              <a:ext cx="720594" cy="514642"/>
            </a:xfrm>
            <a:custGeom>
              <a:avLst/>
              <a:gdLst/>
              <a:ahLst/>
              <a:cxnLst/>
              <a:rect l="l" t="t" r="r" b="b"/>
              <a:pathLst>
                <a:path w="720594" h="514642">
                  <a:moveTo>
                    <a:pt x="240328" y="19070"/>
                  </a:moveTo>
                  <a:cubicBezTo>
                    <a:pt x="277152" y="7556"/>
                    <a:pt x="319270" y="0"/>
                    <a:pt x="360491" y="0"/>
                  </a:cubicBezTo>
                  <a:cubicBezTo>
                    <a:pt x="401713" y="0"/>
                    <a:pt x="441379" y="6476"/>
                    <a:pt x="477933" y="17990"/>
                  </a:cubicBezTo>
                  <a:cubicBezTo>
                    <a:pt x="478712" y="18350"/>
                    <a:pt x="479489" y="18350"/>
                    <a:pt x="480267" y="18710"/>
                  </a:cubicBezTo>
                  <a:cubicBezTo>
                    <a:pt x="617541" y="64765"/>
                    <a:pt x="718650" y="186379"/>
                    <a:pt x="720594" y="321879"/>
                  </a:cubicBezTo>
                  <a:lnTo>
                    <a:pt x="720594" y="514642"/>
                  </a:lnTo>
                  <a:lnTo>
                    <a:pt x="0" y="514642"/>
                  </a:lnTo>
                  <a:lnTo>
                    <a:pt x="0" y="322022"/>
                  </a:lnTo>
                  <a:cubicBezTo>
                    <a:pt x="1944" y="185660"/>
                    <a:pt x="101498" y="64045"/>
                    <a:pt x="240328" y="19070"/>
                  </a:cubicBezTo>
                  <a:close/>
                </a:path>
              </a:pathLst>
            </a:custGeom>
            <a:solidFill>
              <a:srgbClr val="EBCAC6"/>
            </a:solidFill>
          </p:spPr>
          <p:txBody>
            <a:bodyPr/>
            <a:lstStyle/>
            <a:p>
              <a:endParaRPr lang="en-SG"/>
            </a:p>
          </p:txBody>
        </p:sp>
        <p:sp>
          <p:nvSpPr>
            <p:cNvPr id="5" name="TextBox 5"/>
            <p:cNvSpPr txBox="1"/>
            <p:nvPr/>
          </p:nvSpPr>
          <p:spPr>
            <a:xfrm>
              <a:off x="0" y="88900"/>
              <a:ext cx="720594" cy="42574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089694" y="616895"/>
            <a:ext cx="14334039" cy="1011944"/>
          </a:xfrm>
          <a:prstGeom prst="rect">
            <a:avLst/>
          </a:prstGeom>
        </p:spPr>
        <p:txBody>
          <a:bodyPr lIns="0" tIns="0" rIns="0" bIns="0" rtlCol="0" anchor="t">
            <a:spAutoFit/>
          </a:bodyPr>
          <a:lstStyle/>
          <a:p>
            <a:pPr algn="ctr">
              <a:lnSpc>
                <a:spcPts val="8672"/>
              </a:lnSpc>
            </a:pPr>
            <a:r>
              <a:rPr lang="en-US" sz="6000" b="1" spc="200" dirty="0">
                <a:solidFill>
                  <a:srgbClr val="C8173C"/>
                </a:solidFill>
                <a:latin typeface="Arial" panose="020B0604020202020204" pitchFamily="34" charset="0"/>
                <a:ea typeface="Bright"/>
                <a:cs typeface="Bright"/>
                <a:sym typeface="Bright"/>
              </a:rPr>
              <a:t>3.WIFE IS A MAKER OF THE HOME</a:t>
            </a:r>
          </a:p>
        </p:txBody>
      </p:sp>
      <p:sp>
        <p:nvSpPr>
          <p:cNvPr id="7" name="TextBox 7"/>
          <p:cNvSpPr txBox="1"/>
          <p:nvPr/>
        </p:nvSpPr>
        <p:spPr>
          <a:xfrm>
            <a:off x="6324334" y="2803490"/>
            <a:ext cx="5639331" cy="577081"/>
          </a:xfrm>
          <a:prstGeom prst="rect">
            <a:avLst/>
          </a:prstGeom>
        </p:spPr>
        <p:txBody>
          <a:bodyPr wrap="square" lIns="0" tIns="0" rIns="0" bIns="0" rtlCol="0" anchor="t">
            <a:spAutoFit/>
          </a:bodyPr>
          <a:lstStyle/>
          <a:p>
            <a:pPr algn="ctr">
              <a:lnSpc>
                <a:spcPts val="4510"/>
              </a:lnSpc>
            </a:pPr>
            <a:r>
              <a:rPr lang="en-US" sz="4000" b="1" spc="820" dirty="0">
                <a:solidFill>
                  <a:srgbClr val="641727"/>
                </a:solidFill>
                <a:latin typeface="Arial" panose="020B0604020202020204" pitchFamily="34" charset="0"/>
                <a:ea typeface="EB Garamond Semi-Bold"/>
                <a:cs typeface="Arial" panose="020B0604020202020204" pitchFamily="34" charset="0"/>
                <a:sym typeface="EB Garamond Semi-Bold"/>
              </a:rPr>
              <a:t>PROVERBS 14:1</a:t>
            </a:r>
          </a:p>
        </p:txBody>
      </p:sp>
      <p:sp>
        <p:nvSpPr>
          <p:cNvPr id="8" name="Freeform 8"/>
          <p:cNvSpPr/>
          <p:nvPr/>
        </p:nvSpPr>
        <p:spPr>
          <a:xfrm>
            <a:off x="9043566" y="4002565"/>
            <a:ext cx="266649" cy="236984"/>
          </a:xfrm>
          <a:custGeom>
            <a:avLst/>
            <a:gdLst/>
            <a:ahLst/>
            <a:cxnLst/>
            <a:rect l="l" t="t" r="r" b="b"/>
            <a:pathLst>
              <a:path w="266649" h="236984">
                <a:moveTo>
                  <a:pt x="0" y="0"/>
                </a:moveTo>
                <a:lnTo>
                  <a:pt x="266648" y="0"/>
                </a:lnTo>
                <a:lnTo>
                  <a:pt x="266648" y="236984"/>
                </a:lnTo>
                <a:lnTo>
                  <a:pt x="0" y="23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9" name="TextBox 9"/>
          <p:cNvSpPr txBox="1"/>
          <p:nvPr/>
        </p:nvSpPr>
        <p:spPr>
          <a:xfrm>
            <a:off x="3733800" y="5525979"/>
            <a:ext cx="11454579" cy="2550122"/>
          </a:xfrm>
          <a:prstGeom prst="rect">
            <a:avLst/>
          </a:prstGeom>
        </p:spPr>
        <p:txBody>
          <a:bodyPr lIns="0" tIns="0" rIns="0" bIns="0" rtlCol="0" anchor="t">
            <a:spAutoFit/>
          </a:bodyPr>
          <a:lstStyle/>
          <a:p>
            <a:pPr algn="just">
              <a:lnSpc>
                <a:spcPts val="6859"/>
              </a:lnSpc>
            </a:pPr>
            <a:r>
              <a:rPr lang="en-US" sz="4000" dirty="0">
                <a:solidFill>
                  <a:srgbClr val="641727"/>
                </a:solidFill>
                <a:latin typeface="Arial" panose="020B0604020202020204" pitchFamily="34" charset="0"/>
                <a:ea typeface="EB Garamond"/>
                <a:cs typeface="EB Garamond"/>
                <a:sym typeface="EB Garamond"/>
              </a:rPr>
              <a:t>Therefore, the wife is also the builder of her house: “The wisest of women builds her house, but folly with her own hands tears it down.</a:t>
            </a:r>
          </a:p>
        </p:txBody>
      </p:sp>
      <p:sp>
        <p:nvSpPr>
          <p:cNvPr id="11" name="Slide Number Placeholder 6">
            <a:extLst>
              <a:ext uri="{FF2B5EF4-FFF2-40B4-BE49-F238E27FC236}">
                <a16:creationId xmlns:a16="http://schemas.microsoft.com/office/drawing/2014/main" id="{3395645B-72CA-1C33-7978-C61DDA6281F6}"/>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28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5" y="3035032"/>
            <a:ext cx="11650249" cy="3630225"/>
          </a:xfrm>
          <a:prstGeom prst="rect">
            <a:avLst/>
          </a:prstGeom>
        </p:spPr>
        <p:txBody>
          <a:bodyPr lIns="0" tIns="0" rIns="0" bIns="0" rtlCol="0" anchor="t">
            <a:spAutoFit/>
          </a:bodyPr>
          <a:lstStyle/>
          <a:p>
            <a:pPr algn="ctr">
              <a:lnSpc>
                <a:spcPts val="5700"/>
              </a:lnSpc>
            </a:pPr>
            <a:r>
              <a:rPr lang="en-US" sz="4500" dirty="0">
                <a:solidFill>
                  <a:srgbClr val="641727"/>
                </a:solidFill>
                <a:latin typeface="Arial" panose="020B0604020202020204" pitchFamily="34" charset="0"/>
                <a:ea typeface="EB Garamond"/>
                <a:cs typeface="EB Garamond"/>
                <a:sym typeface="EB Garamond"/>
              </a:rPr>
              <a:t>Then they can urge the younger women to love their husbands and children, to be self-controlled and pure, to be busy at home, to be kind, and to be subject to their husbands, so that no one will malign the word of God.</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64656" y="7906642"/>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TITUS 2:4-5</a:t>
            </a:r>
          </a:p>
        </p:txBody>
      </p:sp>
      <p:sp>
        <p:nvSpPr>
          <p:cNvPr id="14" name="Slide Number Placeholder 6">
            <a:extLst>
              <a:ext uri="{FF2B5EF4-FFF2-40B4-BE49-F238E27FC236}">
                <a16:creationId xmlns:a16="http://schemas.microsoft.com/office/drawing/2014/main" id="{C9DD600A-2999-956D-4DFC-60A03A859C98}"/>
              </a:ext>
            </a:extLst>
          </p:cNvPr>
          <p:cNvSpPr>
            <a:spLocks noGrp="1"/>
          </p:cNvSpPr>
          <p:nvPr>
            <p:ph type="sldNum" sz="quarter" idx="12"/>
          </p:nvPr>
        </p:nvSpPr>
        <p:spPr>
          <a:xfrm>
            <a:off x="15697200" y="9655208"/>
            <a:ext cx="2133600" cy="365125"/>
          </a:xfrm>
        </p:spPr>
        <p:txBody>
          <a:bodyPr/>
          <a:lstStyle/>
          <a:p>
            <a:r>
              <a:rPr lang="en-US" sz="4000" dirty="0"/>
              <a:t>29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4" y="3410267"/>
            <a:ext cx="11650249" cy="2160528"/>
          </a:xfrm>
          <a:prstGeom prst="rect">
            <a:avLst/>
          </a:prstGeom>
        </p:spPr>
        <p:txBody>
          <a:bodyPr lIns="0" tIns="0" rIns="0" bIns="0" rtlCol="0" anchor="t">
            <a:spAutoFit/>
          </a:bodyPr>
          <a:lstStyle/>
          <a:p>
            <a:pPr algn="ctr">
              <a:lnSpc>
                <a:spcPts val="5700"/>
              </a:lnSpc>
            </a:pPr>
            <a:r>
              <a:rPr lang="en-US" sz="4500" dirty="0">
                <a:solidFill>
                  <a:srgbClr val="641727"/>
                </a:solidFill>
                <a:latin typeface="Arial" panose="020B0604020202020204" pitchFamily="34" charset="0"/>
                <a:ea typeface="EB Garamond"/>
                <a:cs typeface="EB Garamond"/>
                <a:sym typeface="EB Garamond"/>
              </a:rPr>
              <a:t>She gets up while it is still night; she provides food for her family and portions for her female servants.</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64656" y="7906642"/>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PROVERBS 31:15</a:t>
            </a:r>
          </a:p>
        </p:txBody>
      </p:sp>
      <p:sp>
        <p:nvSpPr>
          <p:cNvPr id="14" name="Slide Number Placeholder 6">
            <a:extLst>
              <a:ext uri="{FF2B5EF4-FFF2-40B4-BE49-F238E27FC236}">
                <a16:creationId xmlns:a16="http://schemas.microsoft.com/office/drawing/2014/main" id="{039AD647-8B93-C1A1-B259-33A302E32732}"/>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30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4" y="3383528"/>
            <a:ext cx="11650249" cy="2168286"/>
          </a:xfrm>
          <a:prstGeom prst="rect">
            <a:avLst/>
          </a:prstGeom>
        </p:spPr>
        <p:txBody>
          <a:bodyPr lIns="0" tIns="0" rIns="0" bIns="0" rtlCol="0" anchor="t">
            <a:spAutoFit/>
          </a:bodyPr>
          <a:lstStyle/>
          <a:p>
            <a:pPr algn="ctr">
              <a:lnSpc>
                <a:spcPts val="5700"/>
              </a:lnSpc>
            </a:pPr>
            <a:r>
              <a:rPr lang="en-US" sz="4500" dirty="0">
                <a:solidFill>
                  <a:srgbClr val="641727"/>
                </a:solidFill>
                <a:latin typeface="Arial" panose="020B0604020202020204" pitchFamily="34" charset="0"/>
                <a:ea typeface="EB Garamond"/>
                <a:cs typeface="EB Garamond"/>
                <a:sym typeface="EB Garamond"/>
              </a:rPr>
              <a:t>Her husband has full confidence in her and lacks nothing of value. She brings him good, not harm, all the days of her life.</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64656" y="7906642"/>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PROVERBS 31:11-12</a:t>
            </a:r>
          </a:p>
        </p:txBody>
      </p:sp>
      <p:sp>
        <p:nvSpPr>
          <p:cNvPr id="14" name="Slide Number Placeholder 6">
            <a:extLst>
              <a:ext uri="{FF2B5EF4-FFF2-40B4-BE49-F238E27FC236}">
                <a16:creationId xmlns:a16="http://schemas.microsoft.com/office/drawing/2014/main" id="{F17E67FD-1A05-EA45-74EE-523E375D7CD3}"/>
              </a:ext>
            </a:extLst>
          </p:cNvPr>
          <p:cNvSpPr>
            <a:spLocks noGrp="1"/>
          </p:cNvSpPr>
          <p:nvPr>
            <p:ph type="sldNum" sz="quarter" idx="12"/>
          </p:nvPr>
        </p:nvSpPr>
        <p:spPr>
          <a:xfrm>
            <a:off x="15697200" y="9655208"/>
            <a:ext cx="2133600" cy="365125"/>
          </a:xfrm>
        </p:spPr>
        <p:txBody>
          <a:bodyPr/>
          <a:lstStyle/>
          <a:p>
            <a:r>
              <a:rPr lang="en-US" sz="4000" dirty="0"/>
              <a:t>31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815572" y="1028700"/>
            <a:ext cx="14656855" cy="8229600"/>
            <a:chOff x="0" y="0"/>
            <a:chExt cx="3860242" cy="2167467"/>
          </a:xfrm>
        </p:grpSpPr>
        <p:sp>
          <p:nvSpPr>
            <p:cNvPr id="3" name="Freeform 3"/>
            <p:cNvSpPr/>
            <p:nvPr/>
          </p:nvSpPr>
          <p:spPr>
            <a:xfrm>
              <a:off x="0" y="0"/>
              <a:ext cx="3860242" cy="2167467"/>
            </a:xfrm>
            <a:custGeom>
              <a:avLst/>
              <a:gdLst/>
              <a:ahLst/>
              <a:cxnLst/>
              <a:rect l="l" t="t" r="r" b="b"/>
              <a:pathLst>
                <a:path w="3860242" h="2167467">
                  <a:moveTo>
                    <a:pt x="52821" y="0"/>
                  </a:moveTo>
                  <a:lnTo>
                    <a:pt x="3807421" y="0"/>
                  </a:lnTo>
                  <a:cubicBezTo>
                    <a:pt x="3836593" y="0"/>
                    <a:pt x="3860242" y="23649"/>
                    <a:pt x="3860242" y="52821"/>
                  </a:cubicBezTo>
                  <a:lnTo>
                    <a:pt x="3860242" y="2114646"/>
                  </a:lnTo>
                  <a:cubicBezTo>
                    <a:pt x="3860242" y="2143818"/>
                    <a:pt x="3836593" y="2167467"/>
                    <a:pt x="3807421" y="2167467"/>
                  </a:cubicBezTo>
                  <a:lnTo>
                    <a:pt x="52821" y="2167467"/>
                  </a:lnTo>
                  <a:cubicBezTo>
                    <a:pt x="23649" y="2167467"/>
                    <a:pt x="0" y="2143818"/>
                    <a:pt x="0" y="2114646"/>
                  </a:cubicBezTo>
                  <a:lnTo>
                    <a:pt x="0" y="52821"/>
                  </a:lnTo>
                  <a:cubicBezTo>
                    <a:pt x="0" y="23649"/>
                    <a:pt x="23649" y="0"/>
                    <a:pt x="52821" y="0"/>
                  </a:cubicBezTo>
                  <a:close/>
                </a:path>
              </a:pathLst>
            </a:custGeom>
            <a:solidFill>
              <a:srgbClr val="ECE5D7"/>
            </a:solidFill>
          </p:spPr>
          <p:txBody>
            <a:bodyPr/>
            <a:lstStyle/>
            <a:p>
              <a:endParaRPr lang="en-SG"/>
            </a:p>
          </p:txBody>
        </p:sp>
        <p:sp>
          <p:nvSpPr>
            <p:cNvPr id="4" name="TextBox 4"/>
            <p:cNvSpPr txBox="1"/>
            <p:nvPr/>
          </p:nvSpPr>
          <p:spPr>
            <a:xfrm>
              <a:off x="0" y="-38100"/>
              <a:ext cx="3860242"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1946850" y="-321973"/>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5400000">
            <a:off x="3427059" y="4901904"/>
            <a:ext cx="3005723" cy="5707069"/>
          </a:xfrm>
          <a:custGeom>
            <a:avLst/>
            <a:gdLst/>
            <a:ahLst/>
            <a:cxnLst/>
            <a:rect l="l" t="t" r="r" b="b"/>
            <a:pathLst>
              <a:path w="3005723" h="5707069">
                <a:moveTo>
                  <a:pt x="0" y="0"/>
                </a:moveTo>
                <a:lnTo>
                  <a:pt x="3005723" y="0"/>
                </a:lnTo>
                <a:lnTo>
                  <a:pt x="3005723" y="5707069"/>
                </a:lnTo>
                <a:lnTo>
                  <a:pt x="0" y="5707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rot="5400000" flipV="1">
            <a:off x="3427059" y="-321973"/>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5400000" flipV="1">
            <a:off x="11946850" y="4901904"/>
            <a:ext cx="3005723" cy="5707069"/>
          </a:xfrm>
          <a:custGeom>
            <a:avLst/>
            <a:gdLst/>
            <a:ahLst/>
            <a:cxnLst/>
            <a:rect l="l" t="t" r="r" b="b"/>
            <a:pathLst>
              <a:path w="3005723" h="5707069">
                <a:moveTo>
                  <a:pt x="0" y="5707069"/>
                </a:moveTo>
                <a:lnTo>
                  <a:pt x="3005723" y="5707069"/>
                </a:lnTo>
                <a:lnTo>
                  <a:pt x="3005723" y="0"/>
                </a:lnTo>
                <a:lnTo>
                  <a:pt x="0" y="0"/>
                </a:lnTo>
                <a:lnTo>
                  <a:pt x="0" y="570706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3318875" y="3758932"/>
            <a:ext cx="11650249" cy="1437317"/>
          </a:xfrm>
          <a:prstGeom prst="rect">
            <a:avLst/>
          </a:prstGeom>
        </p:spPr>
        <p:txBody>
          <a:bodyPr lIns="0" tIns="0" rIns="0" bIns="0" rtlCol="0" anchor="t">
            <a:spAutoFit/>
          </a:bodyPr>
          <a:lstStyle/>
          <a:p>
            <a:pPr algn="ctr">
              <a:lnSpc>
                <a:spcPts val="5700"/>
              </a:lnSpc>
            </a:pPr>
            <a:r>
              <a:rPr lang="en-US" sz="4500" dirty="0">
                <a:solidFill>
                  <a:srgbClr val="641727"/>
                </a:solidFill>
                <a:latin typeface="Arial" panose="020B0604020202020204" pitchFamily="34" charset="0"/>
                <a:ea typeface="EB Garamond"/>
                <a:cs typeface="EB Garamond"/>
                <a:sym typeface="EB Garamond"/>
              </a:rPr>
              <a:t>She watches over the ways of her household and does not eat the bread of idleness.</a:t>
            </a:r>
          </a:p>
        </p:txBody>
      </p:sp>
      <p:sp>
        <p:nvSpPr>
          <p:cNvPr id="10" name="Freeform 10"/>
          <p:cNvSpPr/>
          <p:nvPr/>
        </p:nvSpPr>
        <p:spPr>
          <a:xfrm rot="5400000">
            <a:off x="14853253" y="4940934"/>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Freeform 11"/>
          <p:cNvSpPr/>
          <p:nvPr/>
        </p:nvSpPr>
        <p:spPr>
          <a:xfrm rot="-5400000">
            <a:off x="979439" y="4774732"/>
            <a:ext cx="2550557" cy="737536"/>
          </a:xfrm>
          <a:custGeom>
            <a:avLst/>
            <a:gdLst/>
            <a:ahLst/>
            <a:cxnLst/>
            <a:rect l="l" t="t" r="r" b="b"/>
            <a:pathLst>
              <a:path w="2550557" h="737536">
                <a:moveTo>
                  <a:pt x="0" y="0"/>
                </a:moveTo>
                <a:lnTo>
                  <a:pt x="2550558" y="0"/>
                </a:lnTo>
                <a:lnTo>
                  <a:pt x="2550558" y="737536"/>
                </a:lnTo>
                <a:lnTo>
                  <a:pt x="0" y="73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2" name="TextBox 12"/>
          <p:cNvSpPr txBox="1"/>
          <p:nvPr/>
        </p:nvSpPr>
        <p:spPr>
          <a:xfrm>
            <a:off x="5064656" y="7906642"/>
            <a:ext cx="7578086" cy="579133"/>
          </a:xfrm>
          <a:prstGeom prst="rect">
            <a:avLst/>
          </a:prstGeom>
        </p:spPr>
        <p:txBody>
          <a:bodyPr lIns="0" tIns="0" rIns="0" bIns="0" rtlCol="0" anchor="t">
            <a:spAutoFit/>
          </a:bodyPr>
          <a:lstStyle/>
          <a:p>
            <a:pPr algn="ctr">
              <a:lnSpc>
                <a:spcPts val="4179"/>
              </a:lnSpc>
            </a:pPr>
            <a:r>
              <a:rPr lang="en-US" sz="6000" b="1" dirty="0">
                <a:solidFill>
                  <a:srgbClr val="641727"/>
                </a:solidFill>
                <a:latin typeface="Arial" panose="020B0604020202020204" pitchFamily="34" charset="0"/>
                <a:ea typeface="EB Garamond Semi-Bold"/>
                <a:cs typeface="Arial" panose="020B0604020202020204" pitchFamily="34" charset="0"/>
                <a:sym typeface="EB Garamond Semi-Bold"/>
              </a:rPr>
              <a:t>PROVERBS</a:t>
            </a:r>
            <a:r>
              <a:rPr lang="en-US" sz="3799" b="1" dirty="0">
                <a:solidFill>
                  <a:srgbClr val="641727"/>
                </a:solidFill>
                <a:latin typeface="Arial" panose="020B0604020202020204" pitchFamily="34" charset="0"/>
                <a:ea typeface="EB Garamond Semi-Bold"/>
                <a:cs typeface="Arial" panose="020B0604020202020204" pitchFamily="34" charset="0"/>
                <a:sym typeface="EB Garamond Semi-Bold"/>
              </a:rPr>
              <a:t> 31:27</a:t>
            </a:r>
          </a:p>
        </p:txBody>
      </p:sp>
      <p:sp>
        <p:nvSpPr>
          <p:cNvPr id="14" name="Slide Number Placeholder 6">
            <a:extLst>
              <a:ext uri="{FF2B5EF4-FFF2-40B4-BE49-F238E27FC236}">
                <a16:creationId xmlns:a16="http://schemas.microsoft.com/office/drawing/2014/main" id="{76F1DD0B-C97C-76CF-E0B9-2F9C20A24C77}"/>
              </a:ext>
            </a:extLst>
          </p:cNvPr>
          <p:cNvSpPr>
            <a:spLocks noGrp="1"/>
          </p:cNvSpPr>
          <p:nvPr>
            <p:ph type="sldNum" sz="quarter" idx="12"/>
          </p:nvPr>
        </p:nvSpPr>
        <p:spPr>
          <a:xfrm>
            <a:off x="15697200" y="9655208"/>
            <a:ext cx="2133600" cy="365125"/>
          </a:xfrm>
        </p:spPr>
        <p:txBody>
          <a:bodyPr/>
          <a:lstStyle/>
          <a:p>
            <a:r>
              <a:rPr lang="en-US" sz="4000" dirty="0"/>
              <a:t>32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7E3882-61C7-6312-816F-DC33F61B1E0A}"/>
              </a:ext>
            </a:extLst>
          </p:cNvPr>
          <p:cNvPicPr>
            <a:picLocks noChangeAspect="1"/>
          </p:cNvPicPr>
          <p:nvPr/>
        </p:nvPicPr>
        <p:blipFill>
          <a:blip r:embed="rId2"/>
          <a:stretch>
            <a:fillRect/>
          </a:stretch>
        </p:blipFill>
        <p:spPr>
          <a:xfrm>
            <a:off x="3983" y="0"/>
            <a:ext cx="18280034" cy="10287000"/>
          </a:xfrm>
          <a:prstGeom prst="rect">
            <a:avLst/>
          </a:prstGeom>
        </p:spPr>
      </p:pic>
    </p:spTree>
    <p:extLst>
      <p:ext uri="{BB962C8B-B14F-4D97-AF65-F5344CB8AC3E}">
        <p14:creationId xmlns:p14="http://schemas.microsoft.com/office/powerpoint/2010/main" val="332481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571585" y="608932"/>
            <a:ext cx="17144830" cy="9069137"/>
            <a:chOff x="0" y="0"/>
            <a:chExt cx="4515511" cy="2388579"/>
          </a:xfrm>
        </p:grpSpPr>
        <p:sp>
          <p:nvSpPr>
            <p:cNvPr id="3" name="Freeform 3"/>
            <p:cNvSpPr/>
            <p:nvPr/>
          </p:nvSpPr>
          <p:spPr>
            <a:xfrm>
              <a:off x="0" y="0"/>
              <a:ext cx="4515511" cy="2388579"/>
            </a:xfrm>
            <a:custGeom>
              <a:avLst/>
              <a:gdLst/>
              <a:ahLst/>
              <a:cxnLst/>
              <a:rect l="l" t="t" r="r" b="b"/>
              <a:pathLst>
                <a:path w="4515511" h="2388579">
                  <a:moveTo>
                    <a:pt x="2257755" y="0"/>
                  </a:moveTo>
                  <a:cubicBezTo>
                    <a:pt x="1010832" y="0"/>
                    <a:pt x="0" y="534702"/>
                    <a:pt x="0" y="1194290"/>
                  </a:cubicBezTo>
                  <a:cubicBezTo>
                    <a:pt x="0" y="1853878"/>
                    <a:pt x="1010832" y="2388579"/>
                    <a:pt x="2257755" y="2388579"/>
                  </a:cubicBezTo>
                  <a:cubicBezTo>
                    <a:pt x="3504679" y="2388579"/>
                    <a:pt x="4515511" y="1853878"/>
                    <a:pt x="4515511" y="1194290"/>
                  </a:cubicBezTo>
                  <a:cubicBezTo>
                    <a:pt x="4515511" y="534702"/>
                    <a:pt x="3504679" y="0"/>
                    <a:pt x="2257755" y="0"/>
                  </a:cubicBezTo>
                  <a:close/>
                </a:path>
              </a:pathLst>
            </a:custGeom>
            <a:solidFill>
              <a:srgbClr val="ECE5D7"/>
            </a:solidFill>
          </p:spPr>
          <p:txBody>
            <a:bodyPr/>
            <a:lstStyle/>
            <a:p>
              <a:endParaRPr lang="en-SG"/>
            </a:p>
          </p:txBody>
        </p:sp>
        <p:sp>
          <p:nvSpPr>
            <p:cNvPr id="4" name="TextBox 4"/>
            <p:cNvSpPr txBox="1"/>
            <p:nvPr/>
          </p:nvSpPr>
          <p:spPr>
            <a:xfrm>
              <a:off x="423329" y="185829"/>
              <a:ext cx="3668853" cy="197882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17909" y="2921127"/>
            <a:ext cx="15252183" cy="5165260"/>
          </a:xfrm>
          <a:prstGeom prst="rect">
            <a:avLst/>
          </a:prstGeom>
        </p:spPr>
        <p:txBody>
          <a:bodyPr lIns="0" tIns="0" rIns="0" bIns="0" rtlCol="0" anchor="t">
            <a:spAutoFit/>
          </a:bodyPr>
          <a:lstStyle/>
          <a:p>
            <a:pPr algn="just">
              <a:lnSpc>
                <a:spcPts val="6836"/>
              </a:lnSpc>
            </a:pPr>
            <a:r>
              <a:rPr lang="en-US" sz="4000" dirty="0">
                <a:solidFill>
                  <a:srgbClr val="641727"/>
                </a:solidFill>
                <a:latin typeface="Arial" panose="020B0604020202020204" pitchFamily="34" charset="0"/>
                <a:ea typeface="EB Garamond"/>
                <a:cs typeface="EB Garamond"/>
                <a:sym typeface="EB Garamond"/>
              </a:rPr>
              <a:t>28 In this same way, husbands ought to love their wives as their own bodies. He who loves his wife loves himself. 29 After all, no one ever hated their own body, but they feed and care for their body, just as Christ does the church— 30 for we are members of his body. </a:t>
            </a:r>
          </a:p>
          <a:p>
            <a:pPr algn="just">
              <a:lnSpc>
                <a:spcPts val="6836"/>
              </a:lnSpc>
            </a:pPr>
            <a:endParaRPr lang="en-US" sz="4000" dirty="0">
              <a:solidFill>
                <a:srgbClr val="641727"/>
              </a:solidFill>
              <a:latin typeface="Arial" panose="020B0604020202020204" pitchFamily="34" charset="0"/>
              <a:ea typeface="EB Garamond"/>
              <a:cs typeface="EB Garamond"/>
              <a:sym typeface="EB Garamond"/>
            </a:endParaRPr>
          </a:p>
        </p:txBody>
      </p:sp>
      <p:sp>
        <p:nvSpPr>
          <p:cNvPr id="8" name="TextBox 6">
            <a:extLst>
              <a:ext uri="{FF2B5EF4-FFF2-40B4-BE49-F238E27FC236}">
                <a16:creationId xmlns:a16="http://schemas.microsoft.com/office/drawing/2014/main" id="{C5D17FC0-8F12-43F2-B91D-57096286B5EF}"/>
              </a:ext>
            </a:extLst>
          </p:cNvPr>
          <p:cNvSpPr txBox="1"/>
          <p:nvPr/>
        </p:nvSpPr>
        <p:spPr>
          <a:xfrm>
            <a:off x="4419600" y="8437314"/>
            <a:ext cx="9601200" cy="716543"/>
          </a:xfrm>
          <a:prstGeom prst="rect">
            <a:avLst/>
          </a:prstGeom>
        </p:spPr>
        <p:txBody>
          <a:bodyPr wrap="square" lIns="0" tIns="0" rIns="0" bIns="0" rtlCol="0" anchor="t">
            <a:spAutoFit/>
          </a:bodyPr>
          <a:lstStyle/>
          <a:p>
            <a:pPr algn="ctr">
              <a:lnSpc>
                <a:spcPts val="5405"/>
              </a:lnSpc>
            </a:pPr>
            <a:r>
              <a:rPr lang="en-US" sz="5000" b="1" spc="-222" dirty="0">
                <a:solidFill>
                  <a:srgbClr val="C8173C"/>
                </a:solidFill>
                <a:latin typeface="Arial" panose="020B0604020202020204" pitchFamily="34" charset="0"/>
                <a:ea typeface="Bright"/>
                <a:cs typeface="Bright"/>
                <a:sym typeface="Bright"/>
              </a:rPr>
              <a:t>EPHESIANS 5:22-33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571585" y="608931"/>
            <a:ext cx="17144830" cy="9069137"/>
            <a:chOff x="0" y="0"/>
            <a:chExt cx="4515511" cy="2388579"/>
          </a:xfrm>
        </p:grpSpPr>
        <p:sp>
          <p:nvSpPr>
            <p:cNvPr id="3" name="Freeform 3"/>
            <p:cNvSpPr/>
            <p:nvPr/>
          </p:nvSpPr>
          <p:spPr>
            <a:xfrm>
              <a:off x="0" y="0"/>
              <a:ext cx="4515511" cy="2388579"/>
            </a:xfrm>
            <a:custGeom>
              <a:avLst/>
              <a:gdLst/>
              <a:ahLst/>
              <a:cxnLst/>
              <a:rect l="l" t="t" r="r" b="b"/>
              <a:pathLst>
                <a:path w="4515511" h="2388579">
                  <a:moveTo>
                    <a:pt x="2257755" y="0"/>
                  </a:moveTo>
                  <a:cubicBezTo>
                    <a:pt x="1010832" y="0"/>
                    <a:pt x="0" y="534702"/>
                    <a:pt x="0" y="1194290"/>
                  </a:cubicBezTo>
                  <a:cubicBezTo>
                    <a:pt x="0" y="1853878"/>
                    <a:pt x="1010832" y="2388579"/>
                    <a:pt x="2257755" y="2388579"/>
                  </a:cubicBezTo>
                  <a:cubicBezTo>
                    <a:pt x="3504679" y="2388579"/>
                    <a:pt x="4515511" y="1853878"/>
                    <a:pt x="4515511" y="1194290"/>
                  </a:cubicBezTo>
                  <a:cubicBezTo>
                    <a:pt x="4515511" y="534702"/>
                    <a:pt x="3504679" y="0"/>
                    <a:pt x="2257755" y="0"/>
                  </a:cubicBezTo>
                  <a:close/>
                </a:path>
              </a:pathLst>
            </a:custGeom>
            <a:solidFill>
              <a:srgbClr val="ECE5D7"/>
            </a:solidFill>
          </p:spPr>
          <p:txBody>
            <a:bodyPr/>
            <a:lstStyle/>
            <a:p>
              <a:endParaRPr lang="en-SG"/>
            </a:p>
          </p:txBody>
        </p:sp>
        <p:sp>
          <p:nvSpPr>
            <p:cNvPr id="4" name="TextBox 4"/>
            <p:cNvSpPr txBox="1"/>
            <p:nvPr/>
          </p:nvSpPr>
          <p:spPr>
            <a:xfrm>
              <a:off x="423329" y="185829"/>
              <a:ext cx="3668853" cy="197882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30101" y="2790730"/>
            <a:ext cx="15227799" cy="5246373"/>
          </a:xfrm>
          <a:prstGeom prst="rect">
            <a:avLst/>
          </a:prstGeom>
        </p:spPr>
        <p:txBody>
          <a:bodyPr lIns="0" tIns="0" rIns="0" bIns="0" rtlCol="0" anchor="t">
            <a:spAutoFit/>
          </a:bodyPr>
          <a:lstStyle/>
          <a:p>
            <a:pPr algn="just">
              <a:lnSpc>
                <a:spcPts val="6836"/>
              </a:lnSpc>
            </a:pPr>
            <a:r>
              <a:rPr lang="en-US" sz="4000" dirty="0">
                <a:solidFill>
                  <a:srgbClr val="641727"/>
                </a:solidFill>
                <a:latin typeface="Arial" panose="020B0604020202020204" pitchFamily="34" charset="0"/>
                <a:ea typeface="EB Garamond"/>
                <a:cs typeface="Arial" panose="020B0604020202020204" pitchFamily="34" charset="0"/>
                <a:sym typeface="EB Garamond"/>
              </a:rPr>
              <a:t>31 “For this reason a man will leave his father and mother and be united to his wife, and the two will become one flesh.” 32 </a:t>
            </a:r>
            <a:r>
              <a:rPr lang="en-US" sz="4000" b="1" u="sng" dirty="0">
                <a:solidFill>
                  <a:srgbClr val="C8173C"/>
                </a:solidFill>
                <a:latin typeface="Arial" panose="020B0604020202020204" pitchFamily="34" charset="0"/>
                <a:ea typeface="EB Garamond Semi-Bold"/>
                <a:cs typeface="Arial" panose="020B0604020202020204" pitchFamily="34" charset="0"/>
                <a:sym typeface="EB Garamond Semi-Bold"/>
              </a:rPr>
              <a:t>This is a profound mystery</a:t>
            </a:r>
            <a:r>
              <a:rPr lang="en-US" sz="4000" dirty="0">
                <a:solidFill>
                  <a:srgbClr val="641727"/>
                </a:solidFill>
                <a:latin typeface="Arial" panose="020B0604020202020204" pitchFamily="34" charset="0"/>
                <a:ea typeface="EB Garamond"/>
                <a:cs typeface="Arial" panose="020B0604020202020204" pitchFamily="34" charset="0"/>
                <a:sym typeface="EB Garamond"/>
              </a:rPr>
              <a:t>—but I am talking about Christ and the church. 33 However, each one of you also must love his wife as he loves himself, and the wife must respect her husband.</a:t>
            </a:r>
          </a:p>
          <a:p>
            <a:pPr algn="just">
              <a:lnSpc>
                <a:spcPts val="7950"/>
              </a:lnSpc>
            </a:pPr>
            <a:endParaRPr lang="en-US" sz="4000" dirty="0">
              <a:solidFill>
                <a:srgbClr val="641727"/>
              </a:solidFill>
              <a:latin typeface="Arial" panose="020B0604020202020204" pitchFamily="34" charset="0"/>
              <a:ea typeface="EB Garamond"/>
              <a:cs typeface="Arial" panose="020B0604020202020204" pitchFamily="34" charset="0"/>
              <a:sym typeface="EB Garamond"/>
            </a:endParaRPr>
          </a:p>
        </p:txBody>
      </p:sp>
      <p:sp>
        <p:nvSpPr>
          <p:cNvPr id="8" name="TextBox 6">
            <a:extLst>
              <a:ext uri="{FF2B5EF4-FFF2-40B4-BE49-F238E27FC236}">
                <a16:creationId xmlns:a16="http://schemas.microsoft.com/office/drawing/2014/main" id="{A1288413-94FC-4AE9-02D3-EEBA4D664B09}"/>
              </a:ext>
            </a:extLst>
          </p:cNvPr>
          <p:cNvSpPr txBox="1"/>
          <p:nvPr/>
        </p:nvSpPr>
        <p:spPr>
          <a:xfrm>
            <a:off x="4419600" y="8437314"/>
            <a:ext cx="9601200" cy="716543"/>
          </a:xfrm>
          <a:prstGeom prst="rect">
            <a:avLst/>
          </a:prstGeom>
        </p:spPr>
        <p:txBody>
          <a:bodyPr wrap="square" lIns="0" tIns="0" rIns="0" bIns="0" rtlCol="0" anchor="t">
            <a:spAutoFit/>
          </a:bodyPr>
          <a:lstStyle/>
          <a:p>
            <a:pPr algn="ctr">
              <a:lnSpc>
                <a:spcPts val="5405"/>
              </a:lnSpc>
            </a:pPr>
            <a:r>
              <a:rPr lang="en-US" sz="5000" b="1" spc="-222" dirty="0">
                <a:solidFill>
                  <a:srgbClr val="C8173C"/>
                </a:solidFill>
                <a:latin typeface="Arial" panose="020B0604020202020204" pitchFamily="34" charset="0"/>
                <a:ea typeface="Bright"/>
                <a:cs typeface="Bright"/>
                <a:sym typeface="Bright"/>
              </a:rPr>
              <a:t>EPHESIANS 5:22-33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464831" y="1028700"/>
            <a:ext cx="17358337" cy="8229600"/>
            <a:chOff x="0" y="0"/>
            <a:chExt cx="4571743" cy="2167467"/>
          </a:xfrm>
        </p:grpSpPr>
        <p:sp>
          <p:nvSpPr>
            <p:cNvPr id="3" name="Freeform 3"/>
            <p:cNvSpPr/>
            <p:nvPr/>
          </p:nvSpPr>
          <p:spPr>
            <a:xfrm>
              <a:off x="0" y="0"/>
              <a:ext cx="4571743" cy="2167467"/>
            </a:xfrm>
            <a:custGeom>
              <a:avLst/>
              <a:gdLst/>
              <a:ahLst/>
              <a:cxnLst/>
              <a:rect l="l" t="t" r="r" b="b"/>
              <a:pathLst>
                <a:path w="4571743" h="2167467">
                  <a:moveTo>
                    <a:pt x="44601" y="0"/>
                  </a:moveTo>
                  <a:lnTo>
                    <a:pt x="4527142" y="0"/>
                  </a:lnTo>
                  <a:cubicBezTo>
                    <a:pt x="4538971" y="0"/>
                    <a:pt x="4550316" y="4699"/>
                    <a:pt x="4558680" y="13063"/>
                  </a:cubicBezTo>
                  <a:cubicBezTo>
                    <a:pt x="4567044" y="21427"/>
                    <a:pt x="4571743" y="32772"/>
                    <a:pt x="4571743" y="44601"/>
                  </a:cubicBezTo>
                  <a:lnTo>
                    <a:pt x="4571743" y="2122866"/>
                  </a:lnTo>
                  <a:cubicBezTo>
                    <a:pt x="4571743" y="2147498"/>
                    <a:pt x="4551774" y="2167467"/>
                    <a:pt x="4527142" y="2167467"/>
                  </a:cubicBezTo>
                  <a:lnTo>
                    <a:pt x="44601" y="2167467"/>
                  </a:lnTo>
                  <a:cubicBezTo>
                    <a:pt x="19968" y="2167467"/>
                    <a:pt x="0" y="2147498"/>
                    <a:pt x="0" y="2122866"/>
                  </a:cubicBezTo>
                  <a:lnTo>
                    <a:pt x="0" y="44601"/>
                  </a:lnTo>
                  <a:cubicBezTo>
                    <a:pt x="0" y="19968"/>
                    <a:pt x="19968" y="0"/>
                    <a:pt x="44601" y="0"/>
                  </a:cubicBezTo>
                  <a:close/>
                </a:path>
              </a:pathLst>
            </a:custGeom>
            <a:solidFill>
              <a:srgbClr val="ECE5D7"/>
            </a:solidFill>
          </p:spPr>
          <p:txBody>
            <a:bodyPr/>
            <a:lstStyle/>
            <a:p>
              <a:endParaRPr lang="en-SG"/>
            </a:p>
          </p:txBody>
        </p:sp>
        <p:sp>
          <p:nvSpPr>
            <p:cNvPr id="4" name="TextBox 4"/>
            <p:cNvSpPr txBox="1"/>
            <p:nvPr/>
          </p:nvSpPr>
          <p:spPr>
            <a:xfrm>
              <a:off x="0" y="-38100"/>
              <a:ext cx="4571743"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444752" y="1465127"/>
            <a:ext cx="4307177" cy="3758620"/>
          </a:xfrm>
          <a:custGeom>
            <a:avLst/>
            <a:gdLst/>
            <a:ahLst/>
            <a:cxnLst/>
            <a:rect l="l" t="t" r="r" b="b"/>
            <a:pathLst>
              <a:path w="4307177" h="3758620">
                <a:moveTo>
                  <a:pt x="4307177" y="0"/>
                </a:moveTo>
                <a:lnTo>
                  <a:pt x="0" y="0"/>
                </a:lnTo>
                <a:lnTo>
                  <a:pt x="0" y="3758620"/>
                </a:lnTo>
                <a:lnTo>
                  <a:pt x="4307177" y="3758620"/>
                </a:lnTo>
                <a:lnTo>
                  <a:pt x="4307177" y="0"/>
                </a:lnTo>
                <a:close/>
              </a:path>
            </a:pathLst>
          </a:custGeom>
          <a:blipFill>
            <a:blip r:embed="rId2">
              <a:extLst>
                <a:ext uri="{96DAC541-7B7A-43D3-8B79-37D633B846F1}">
                  <asvg:svgBlip xmlns:asvg="http://schemas.microsoft.com/office/drawing/2016/SVG/main" r:embed="rId3"/>
                </a:ext>
              </a:extLst>
            </a:blip>
            <a:stretch>
              <a:fillRect l="-85104" t="-198584"/>
            </a:stretch>
          </a:blipFill>
        </p:spPr>
        <p:txBody>
          <a:bodyPr/>
          <a:lstStyle/>
          <a:p>
            <a:endParaRPr lang="en-SG"/>
          </a:p>
        </p:txBody>
      </p:sp>
      <p:sp>
        <p:nvSpPr>
          <p:cNvPr id="6" name="Freeform 6"/>
          <p:cNvSpPr/>
          <p:nvPr/>
        </p:nvSpPr>
        <p:spPr>
          <a:xfrm rot="5400000">
            <a:off x="741607" y="5475449"/>
            <a:ext cx="3598126" cy="3643278"/>
          </a:xfrm>
          <a:custGeom>
            <a:avLst/>
            <a:gdLst/>
            <a:ahLst/>
            <a:cxnLst/>
            <a:rect l="l" t="t" r="r" b="b"/>
            <a:pathLst>
              <a:path w="3598126" h="3643278">
                <a:moveTo>
                  <a:pt x="0" y="0"/>
                </a:moveTo>
                <a:lnTo>
                  <a:pt x="3598126" y="0"/>
                </a:lnTo>
                <a:lnTo>
                  <a:pt x="3598126" y="3643279"/>
                </a:lnTo>
                <a:lnTo>
                  <a:pt x="0" y="3643279"/>
                </a:lnTo>
                <a:lnTo>
                  <a:pt x="0" y="0"/>
                </a:lnTo>
                <a:close/>
              </a:path>
            </a:pathLst>
          </a:custGeom>
          <a:blipFill>
            <a:blip r:embed="rId2">
              <a:extLst>
                <a:ext uri="{96DAC541-7B7A-43D3-8B79-37D633B846F1}">
                  <asvg:svgBlip xmlns:asvg="http://schemas.microsoft.com/office/drawing/2016/SVG/main" r:embed="rId3"/>
                </a:ext>
              </a:extLst>
            </a:blip>
            <a:stretch>
              <a:fillRect l="-121132" t="-208037" r="-448"/>
            </a:stretch>
          </a:blipFill>
        </p:spPr>
        <p:txBody>
          <a:bodyPr/>
          <a:lstStyle/>
          <a:p>
            <a:endParaRPr lang="en-SG"/>
          </a:p>
        </p:txBody>
      </p:sp>
      <p:sp>
        <p:nvSpPr>
          <p:cNvPr id="7" name="Freeform 7"/>
          <p:cNvSpPr/>
          <p:nvPr/>
        </p:nvSpPr>
        <p:spPr>
          <a:xfrm rot="5400000" flipV="1">
            <a:off x="13949392" y="5475449"/>
            <a:ext cx="3598126" cy="3643278"/>
          </a:xfrm>
          <a:custGeom>
            <a:avLst/>
            <a:gdLst/>
            <a:ahLst/>
            <a:cxnLst/>
            <a:rect l="l" t="t" r="r" b="b"/>
            <a:pathLst>
              <a:path w="3598126" h="3643278">
                <a:moveTo>
                  <a:pt x="0" y="3643279"/>
                </a:moveTo>
                <a:lnTo>
                  <a:pt x="3598126" y="3643279"/>
                </a:lnTo>
                <a:lnTo>
                  <a:pt x="3598126" y="0"/>
                </a:lnTo>
                <a:lnTo>
                  <a:pt x="0" y="0"/>
                </a:lnTo>
                <a:lnTo>
                  <a:pt x="0" y="3643279"/>
                </a:lnTo>
                <a:close/>
              </a:path>
            </a:pathLst>
          </a:custGeom>
          <a:blipFill>
            <a:blip r:embed="rId2">
              <a:extLst>
                <a:ext uri="{96DAC541-7B7A-43D3-8B79-37D633B846F1}">
                  <asvg:svgBlip xmlns:asvg="http://schemas.microsoft.com/office/drawing/2016/SVG/main" r:embed="rId3"/>
                </a:ext>
              </a:extLst>
            </a:blip>
            <a:stretch>
              <a:fillRect l="-121132" t="-208037" r="-448"/>
            </a:stretch>
          </a:blipFill>
        </p:spPr>
        <p:txBody>
          <a:bodyPr/>
          <a:lstStyle/>
          <a:p>
            <a:endParaRPr lang="en-SG"/>
          </a:p>
        </p:txBody>
      </p:sp>
      <p:sp>
        <p:nvSpPr>
          <p:cNvPr id="8" name="Freeform 8"/>
          <p:cNvSpPr/>
          <p:nvPr/>
        </p:nvSpPr>
        <p:spPr>
          <a:xfrm rot="5400000" flipH="1" flipV="1">
            <a:off x="13537195" y="1465127"/>
            <a:ext cx="4307177" cy="3758620"/>
          </a:xfrm>
          <a:custGeom>
            <a:avLst/>
            <a:gdLst/>
            <a:ahLst/>
            <a:cxnLst/>
            <a:rect l="l" t="t" r="r" b="b"/>
            <a:pathLst>
              <a:path w="4307177" h="3758620">
                <a:moveTo>
                  <a:pt x="4307177" y="3758620"/>
                </a:moveTo>
                <a:lnTo>
                  <a:pt x="0" y="3758620"/>
                </a:lnTo>
                <a:lnTo>
                  <a:pt x="0" y="0"/>
                </a:lnTo>
                <a:lnTo>
                  <a:pt x="4307177" y="0"/>
                </a:lnTo>
                <a:lnTo>
                  <a:pt x="4307177" y="3758620"/>
                </a:lnTo>
                <a:close/>
              </a:path>
            </a:pathLst>
          </a:custGeom>
          <a:blipFill>
            <a:blip r:embed="rId4">
              <a:extLst>
                <a:ext uri="{96DAC541-7B7A-43D3-8B79-37D633B846F1}">
                  <asvg:svgBlip xmlns:asvg="http://schemas.microsoft.com/office/drawing/2016/SVG/main" r:embed="rId5"/>
                </a:ext>
              </a:extLst>
            </a:blip>
            <a:stretch>
              <a:fillRect l="-85104" t="-198584"/>
            </a:stretch>
          </a:blipFill>
        </p:spPr>
        <p:txBody>
          <a:bodyPr/>
          <a:lstStyle/>
          <a:p>
            <a:endParaRPr lang="en-SG"/>
          </a:p>
        </p:txBody>
      </p:sp>
      <p:sp>
        <p:nvSpPr>
          <p:cNvPr id="9" name="Freeform 9"/>
          <p:cNvSpPr/>
          <p:nvPr/>
        </p:nvSpPr>
        <p:spPr>
          <a:xfrm>
            <a:off x="5725426" y="1181038"/>
            <a:ext cx="6837149" cy="3563864"/>
          </a:xfrm>
          <a:custGeom>
            <a:avLst/>
            <a:gdLst/>
            <a:ahLst/>
            <a:cxnLst/>
            <a:rect l="l" t="t" r="r" b="b"/>
            <a:pathLst>
              <a:path w="6837149" h="3563864">
                <a:moveTo>
                  <a:pt x="0" y="0"/>
                </a:moveTo>
                <a:lnTo>
                  <a:pt x="6837148" y="0"/>
                </a:lnTo>
                <a:lnTo>
                  <a:pt x="6837148" y="3563864"/>
                </a:lnTo>
                <a:lnTo>
                  <a:pt x="0" y="3563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sp>
        <p:nvSpPr>
          <p:cNvPr id="10" name="TextBox 10"/>
          <p:cNvSpPr txBox="1"/>
          <p:nvPr/>
        </p:nvSpPr>
        <p:spPr>
          <a:xfrm>
            <a:off x="4743844" y="7867327"/>
            <a:ext cx="8831916" cy="944618"/>
          </a:xfrm>
          <a:prstGeom prst="rect">
            <a:avLst/>
          </a:prstGeom>
        </p:spPr>
        <p:txBody>
          <a:bodyPr lIns="0" tIns="0" rIns="0" bIns="0" rtlCol="0" anchor="t">
            <a:spAutoFit/>
          </a:bodyPr>
          <a:lstStyle/>
          <a:p>
            <a:pPr algn="ctr">
              <a:lnSpc>
                <a:spcPts val="7999"/>
              </a:lnSpc>
            </a:pPr>
            <a:r>
              <a:rPr lang="en-US" sz="6000" b="1" spc="-329" dirty="0">
                <a:solidFill>
                  <a:srgbClr val="C8173C"/>
                </a:solidFill>
                <a:latin typeface="Arial" panose="020B0604020202020204" pitchFamily="34" charset="0"/>
                <a:ea typeface="Bright"/>
                <a:cs typeface="Bright"/>
                <a:sym typeface="Bright"/>
              </a:rPr>
              <a:t>EPHESIANS 5:32</a:t>
            </a:r>
          </a:p>
        </p:txBody>
      </p:sp>
      <p:sp>
        <p:nvSpPr>
          <p:cNvPr id="11" name="TextBox 11"/>
          <p:cNvSpPr txBox="1"/>
          <p:nvPr/>
        </p:nvSpPr>
        <p:spPr>
          <a:xfrm>
            <a:off x="3321941" y="5335876"/>
            <a:ext cx="11644116" cy="1440844"/>
          </a:xfrm>
          <a:prstGeom prst="rect">
            <a:avLst/>
          </a:prstGeom>
        </p:spPr>
        <p:txBody>
          <a:bodyPr lIns="0" tIns="0" rIns="0" bIns="0" rtlCol="0" anchor="t">
            <a:spAutoFit/>
          </a:bodyPr>
          <a:lstStyle/>
          <a:p>
            <a:pPr marL="0" lvl="0" indent="0" algn="ctr">
              <a:lnSpc>
                <a:spcPts val="5939"/>
              </a:lnSpc>
            </a:pPr>
            <a:r>
              <a:rPr lang="en-US" sz="4000" dirty="0">
                <a:solidFill>
                  <a:srgbClr val="C8173C"/>
                </a:solidFill>
                <a:latin typeface="Arial" panose="020B0604020202020204" pitchFamily="34" charset="0"/>
                <a:ea typeface="EB Garamond"/>
                <a:cs typeface="EB Garamond"/>
                <a:sym typeface="EB Garamond"/>
              </a:rPr>
              <a:t>32 This is a profound mystery—but I am talking about Christ and the church.</a:t>
            </a:r>
          </a:p>
        </p:txBody>
      </p:sp>
      <p:sp>
        <p:nvSpPr>
          <p:cNvPr id="13" name="Slide Number Placeholder 6">
            <a:extLst>
              <a:ext uri="{FF2B5EF4-FFF2-40B4-BE49-F238E27FC236}">
                <a16:creationId xmlns:a16="http://schemas.microsoft.com/office/drawing/2014/main" id="{D25E786B-6E50-9B16-9AAD-299DC741E7AD}"/>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CAC6"/>
        </a:solidFill>
        <a:effectLst/>
      </p:bgPr>
    </p:bg>
    <p:spTree>
      <p:nvGrpSpPr>
        <p:cNvPr id="1" name=""/>
        <p:cNvGrpSpPr/>
        <p:nvPr/>
      </p:nvGrpSpPr>
      <p:grpSpPr>
        <a:xfrm>
          <a:off x="0" y="0"/>
          <a:ext cx="0" cy="0"/>
          <a:chOff x="0" y="0"/>
          <a:chExt cx="0" cy="0"/>
        </a:xfrm>
      </p:grpSpPr>
      <p:grpSp>
        <p:nvGrpSpPr>
          <p:cNvPr id="2" name="Group 2"/>
          <p:cNvGrpSpPr/>
          <p:nvPr/>
        </p:nvGrpSpPr>
        <p:grpSpPr>
          <a:xfrm>
            <a:off x="1354302" y="818816"/>
            <a:ext cx="15579395" cy="8649368"/>
            <a:chOff x="0" y="0"/>
            <a:chExt cx="738586" cy="410048"/>
          </a:xfrm>
        </p:grpSpPr>
        <p:sp>
          <p:nvSpPr>
            <p:cNvPr id="3" name="Freeform 3"/>
            <p:cNvSpPr/>
            <p:nvPr/>
          </p:nvSpPr>
          <p:spPr>
            <a:xfrm>
              <a:off x="0" y="0"/>
              <a:ext cx="738586" cy="410048"/>
            </a:xfrm>
            <a:custGeom>
              <a:avLst/>
              <a:gdLst/>
              <a:ahLst/>
              <a:cxnLst/>
              <a:rect l="l" t="t" r="r" b="b"/>
              <a:pathLst>
                <a:path w="738586" h="410048">
                  <a:moveTo>
                    <a:pt x="139761" y="0"/>
                  </a:moveTo>
                  <a:lnTo>
                    <a:pt x="598825" y="0"/>
                  </a:lnTo>
                  <a:cubicBezTo>
                    <a:pt x="635892" y="0"/>
                    <a:pt x="671441" y="14725"/>
                    <a:pt x="697651" y="40935"/>
                  </a:cubicBezTo>
                  <a:cubicBezTo>
                    <a:pt x="723861" y="67145"/>
                    <a:pt x="738586" y="102694"/>
                    <a:pt x="738586" y="139761"/>
                  </a:cubicBezTo>
                  <a:lnTo>
                    <a:pt x="738586" y="270287"/>
                  </a:lnTo>
                  <a:cubicBezTo>
                    <a:pt x="738586" y="307354"/>
                    <a:pt x="723861" y="342903"/>
                    <a:pt x="697651" y="369113"/>
                  </a:cubicBezTo>
                  <a:cubicBezTo>
                    <a:pt x="671441" y="395323"/>
                    <a:pt x="635892" y="410048"/>
                    <a:pt x="598825" y="410048"/>
                  </a:cubicBezTo>
                  <a:lnTo>
                    <a:pt x="139761" y="410048"/>
                  </a:lnTo>
                  <a:cubicBezTo>
                    <a:pt x="62573" y="410048"/>
                    <a:pt x="0" y="347475"/>
                    <a:pt x="0" y="270287"/>
                  </a:cubicBezTo>
                  <a:lnTo>
                    <a:pt x="0" y="139761"/>
                  </a:lnTo>
                  <a:cubicBezTo>
                    <a:pt x="0" y="102694"/>
                    <a:pt x="14725" y="67145"/>
                    <a:pt x="40935" y="40935"/>
                  </a:cubicBezTo>
                  <a:cubicBezTo>
                    <a:pt x="67145" y="14725"/>
                    <a:pt x="102694" y="0"/>
                    <a:pt x="139761" y="0"/>
                  </a:cubicBezTo>
                  <a:close/>
                </a:path>
              </a:pathLst>
            </a:custGeom>
            <a:solidFill>
              <a:srgbClr val="ECE5D7"/>
            </a:solidFill>
          </p:spPr>
          <p:txBody>
            <a:bodyPr/>
            <a:lstStyle/>
            <a:p>
              <a:endParaRPr lang="en-SG"/>
            </a:p>
          </p:txBody>
        </p:sp>
        <p:sp>
          <p:nvSpPr>
            <p:cNvPr id="4" name="TextBox 4"/>
            <p:cNvSpPr txBox="1"/>
            <p:nvPr/>
          </p:nvSpPr>
          <p:spPr>
            <a:xfrm>
              <a:off x="0" y="-38100"/>
              <a:ext cx="738586" cy="44814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5143500"/>
            <a:ext cx="4356924" cy="4532561"/>
          </a:xfrm>
          <a:custGeom>
            <a:avLst/>
            <a:gdLst/>
            <a:ahLst/>
            <a:cxnLst/>
            <a:rect l="l" t="t" r="r" b="b"/>
            <a:pathLst>
              <a:path w="4356924" h="4532561">
                <a:moveTo>
                  <a:pt x="0" y="0"/>
                </a:moveTo>
                <a:lnTo>
                  <a:pt x="4356924" y="0"/>
                </a:lnTo>
                <a:lnTo>
                  <a:pt x="4356924" y="4532561"/>
                </a:lnTo>
                <a:lnTo>
                  <a:pt x="0" y="453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6" name="Freeform 6"/>
          <p:cNvSpPr/>
          <p:nvPr/>
        </p:nvSpPr>
        <p:spPr>
          <a:xfrm rot="-10800000">
            <a:off x="12902376" y="610939"/>
            <a:ext cx="4356924" cy="4532561"/>
          </a:xfrm>
          <a:custGeom>
            <a:avLst/>
            <a:gdLst/>
            <a:ahLst/>
            <a:cxnLst/>
            <a:rect l="l" t="t" r="r" b="b"/>
            <a:pathLst>
              <a:path w="4356924" h="4532561">
                <a:moveTo>
                  <a:pt x="0" y="0"/>
                </a:moveTo>
                <a:lnTo>
                  <a:pt x="4356924" y="0"/>
                </a:lnTo>
                <a:lnTo>
                  <a:pt x="4356924" y="4532561"/>
                </a:lnTo>
                <a:lnTo>
                  <a:pt x="0" y="453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7" name="Freeform 7"/>
          <p:cNvSpPr/>
          <p:nvPr/>
        </p:nvSpPr>
        <p:spPr>
          <a:xfrm flipH="1">
            <a:off x="12902376" y="5143500"/>
            <a:ext cx="4356924" cy="4532561"/>
          </a:xfrm>
          <a:custGeom>
            <a:avLst/>
            <a:gdLst/>
            <a:ahLst/>
            <a:cxnLst/>
            <a:rect l="l" t="t" r="r" b="b"/>
            <a:pathLst>
              <a:path w="4356924" h="4532561">
                <a:moveTo>
                  <a:pt x="4356924" y="0"/>
                </a:moveTo>
                <a:lnTo>
                  <a:pt x="0" y="0"/>
                </a:lnTo>
                <a:lnTo>
                  <a:pt x="0" y="4532561"/>
                </a:lnTo>
                <a:lnTo>
                  <a:pt x="4356924" y="4532561"/>
                </a:lnTo>
                <a:lnTo>
                  <a:pt x="43569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8" name="Freeform 8"/>
          <p:cNvSpPr/>
          <p:nvPr/>
        </p:nvSpPr>
        <p:spPr>
          <a:xfrm rot="-10800000" flipH="1">
            <a:off x="1028700" y="610939"/>
            <a:ext cx="4356924" cy="4532561"/>
          </a:xfrm>
          <a:custGeom>
            <a:avLst/>
            <a:gdLst/>
            <a:ahLst/>
            <a:cxnLst/>
            <a:rect l="l" t="t" r="r" b="b"/>
            <a:pathLst>
              <a:path w="4356924" h="4532561">
                <a:moveTo>
                  <a:pt x="4356924" y="0"/>
                </a:moveTo>
                <a:lnTo>
                  <a:pt x="0" y="0"/>
                </a:lnTo>
                <a:lnTo>
                  <a:pt x="0" y="4532561"/>
                </a:lnTo>
                <a:lnTo>
                  <a:pt x="4356924" y="4532561"/>
                </a:lnTo>
                <a:lnTo>
                  <a:pt x="43569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9" name="TextBox 9"/>
          <p:cNvSpPr txBox="1"/>
          <p:nvPr/>
        </p:nvSpPr>
        <p:spPr>
          <a:xfrm>
            <a:off x="2057400" y="2811904"/>
            <a:ext cx="13936111" cy="4632166"/>
          </a:xfrm>
          <a:prstGeom prst="rect">
            <a:avLst/>
          </a:prstGeom>
        </p:spPr>
        <p:txBody>
          <a:bodyPr lIns="0" tIns="0" rIns="0" bIns="0" rtlCol="0" anchor="t">
            <a:spAutoFit/>
          </a:bodyPr>
          <a:lstStyle/>
          <a:p>
            <a:pPr algn="ctr">
              <a:lnSpc>
                <a:spcPts val="9199"/>
              </a:lnSpc>
            </a:pPr>
            <a:r>
              <a:rPr lang="en-US" sz="8000" dirty="0">
                <a:solidFill>
                  <a:srgbClr val="C8173C"/>
                </a:solidFill>
                <a:latin typeface="Arial" panose="020B0604020202020204" pitchFamily="34" charset="0"/>
                <a:ea typeface="Bright"/>
                <a:cs typeface="Bright"/>
                <a:sym typeface="Bright"/>
              </a:rPr>
              <a:t>Marriage is where I can become</a:t>
            </a:r>
          </a:p>
          <a:p>
            <a:pPr algn="ctr">
              <a:lnSpc>
                <a:spcPts val="21150"/>
              </a:lnSpc>
            </a:pPr>
            <a:r>
              <a:rPr lang="en-US" sz="8000" b="1" dirty="0">
                <a:solidFill>
                  <a:srgbClr val="C8173C"/>
                </a:solidFill>
                <a:latin typeface="Arial" panose="020B0604020202020204" pitchFamily="34" charset="0"/>
                <a:ea typeface="Bright"/>
                <a:cs typeface="Bright"/>
                <a:sym typeface="Bright"/>
              </a:rPr>
              <a:t>THE REAL DEAL</a:t>
            </a:r>
          </a:p>
        </p:txBody>
      </p:sp>
      <p:sp>
        <p:nvSpPr>
          <p:cNvPr id="11" name="Slide Number Placeholder 6">
            <a:extLst>
              <a:ext uri="{FF2B5EF4-FFF2-40B4-BE49-F238E27FC236}">
                <a16:creationId xmlns:a16="http://schemas.microsoft.com/office/drawing/2014/main" id="{9FA92356-D3C3-8FB0-E5DD-172DD93A5521}"/>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7" r="-117"/>
            </a:stretch>
          </a:blipFill>
        </p:spPr>
        <p:txBody>
          <a:bodyPr/>
          <a:lstStyle/>
          <a:p>
            <a:endParaRPr lang="en-SG"/>
          </a:p>
        </p:txBody>
      </p:sp>
      <p:sp>
        <p:nvSpPr>
          <p:cNvPr id="4" name="Slide Number Placeholder 6">
            <a:extLst>
              <a:ext uri="{FF2B5EF4-FFF2-40B4-BE49-F238E27FC236}">
                <a16:creationId xmlns:a16="http://schemas.microsoft.com/office/drawing/2014/main" id="{9ADA99FF-2811-EB3A-28DD-A85A03BC736A}"/>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656352" y="0"/>
            <a:ext cx="10975296" cy="10287000"/>
          </a:xfrm>
          <a:custGeom>
            <a:avLst/>
            <a:gdLst/>
            <a:ahLst/>
            <a:cxnLst/>
            <a:rect l="l" t="t" r="r" b="b"/>
            <a:pathLst>
              <a:path w="10975296" h="10975296">
                <a:moveTo>
                  <a:pt x="0" y="0"/>
                </a:moveTo>
                <a:lnTo>
                  <a:pt x="10975296" y="0"/>
                </a:lnTo>
                <a:lnTo>
                  <a:pt x="10975296" y="10975296"/>
                </a:lnTo>
                <a:lnTo>
                  <a:pt x="0" y="10975296"/>
                </a:lnTo>
                <a:lnTo>
                  <a:pt x="0" y="0"/>
                </a:lnTo>
                <a:close/>
              </a:path>
            </a:pathLst>
          </a:custGeom>
          <a:blipFill>
            <a:blip r:embed="rId2"/>
            <a:stretch>
              <a:fillRect t="-1" b="-6690"/>
            </a:stretch>
          </a:blipFill>
        </p:spPr>
        <p:txBody>
          <a:bodyPr/>
          <a:lstStyle/>
          <a:p>
            <a:endParaRPr lang="en-SG"/>
          </a:p>
        </p:txBody>
      </p:sp>
      <p:sp>
        <p:nvSpPr>
          <p:cNvPr id="4" name="Slide Number Placeholder 6">
            <a:extLst>
              <a:ext uri="{FF2B5EF4-FFF2-40B4-BE49-F238E27FC236}">
                <a16:creationId xmlns:a16="http://schemas.microsoft.com/office/drawing/2014/main" id="{D48A4CB2-05F5-F94E-7A26-DE66A364E719}"/>
              </a:ext>
            </a:extLst>
          </p:cNvPr>
          <p:cNvSpPr txBox="1">
            <a:spLocks/>
          </p:cNvSpPr>
          <p:nvPr/>
        </p:nvSpPr>
        <p:spPr>
          <a:xfrm>
            <a:off x="15697200" y="96552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t>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1099</Words>
  <Application>Microsoft Office PowerPoint</Application>
  <PresentationFormat>Custom</PresentationFormat>
  <Paragraphs>112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 WIFE</dc:title>
  <cp:lastModifiedBy>li xinhui</cp:lastModifiedBy>
  <cp:revision>3</cp:revision>
  <dcterms:created xsi:type="dcterms:W3CDTF">2006-08-16T00:00:00Z</dcterms:created>
  <dcterms:modified xsi:type="dcterms:W3CDTF">2025-01-18T16:35:52Z</dcterms:modified>
  <dc:identifier>DAGcgimd0f8</dc:identifier>
</cp:coreProperties>
</file>